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wav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9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ThumbnailView">
  <p:normalViewPr vertBarState="minimized">
    <p:restoredLeft sz="7420"/>
    <p:restoredTop sz="96929"/>
  </p:normalViewPr>
  <p:slideViewPr>
    <p:cSldViewPr snapToGrid="0">
      <p:cViewPr varScale="1">
        <p:scale>
          <a:sx n="100" d="100"/>
          <a:sy n="100" d="100"/>
        </p:scale>
        <p:origin x="974" y="197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-157"/>
    </p:cViewPr>
  </p:sorter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presProps" Target="presProps.xml"  /><Relationship Id="rId38" Type="http://schemas.openxmlformats.org/officeDocument/2006/relationships/viewProps" Target="viewProps.xml"  /><Relationship Id="rId39" Type="http://schemas.openxmlformats.org/officeDocument/2006/relationships/theme" Target="theme/theme1.xml"  /><Relationship Id="rId4" Type="http://schemas.openxmlformats.org/officeDocument/2006/relationships/slide" Target="slides/slide3.xml"  /><Relationship Id="rId40" Type="http://schemas.openxmlformats.org/officeDocument/2006/relationships/tableStyles" Target="tableStyles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7351A05-FE79-4763-A84F-D4FE701A9E82}" type="datetime1">
              <a:rPr lang="ko-KR" altLang="en-US"/>
              <a:pPr lvl="0">
                <a:defRPr/>
              </a:pPr>
              <a:t>2021-01-07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AAF555B-7E58-4FDF-83D4-B4CEA304EAF7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세로 본문" type="vertTx" preserve="1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7351A05-FE79-4763-A84F-D4FE701A9E82}" type="datetime1">
              <a:rPr lang="ko-KR" altLang="en-US"/>
              <a:pPr lvl="0">
                <a:defRPr/>
              </a:pPr>
              <a:t>2021-01-07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AAF555B-7E58-4FDF-83D4-B4CEA304EAF7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7351A05-FE79-4763-A84F-D4FE701A9E82}" type="datetime1">
              <a:rPr lang="ko-KR" altLang="en-US"/>
              <a:pPr lvl="0">
                <a:defRPr/>
              </a:pPr>
              <a:t>2021-01-07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AAF555B-7E58-4FDF-83D4-B4CEA304EAF7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7351A05-FE79-4763-A84F-D4FE701A9E82}" type="datetime1">
              <a:rPr lang="ko-KR" altLang="en-US"/>
              <a:pPr lvl="0">
                <a:defRPr/>
              </a:pPr>
              <a:t>2021-01-07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AAF555B-7E58-4FDF-83D4-B4CEA304EAF7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7351A05-FE79-4763-A84F-D4FE701A9E82}" type="datetime1">
              <a:rPr lang="ko-KR" altLang="en-US"/>
              <a:pPr lvl="0">
                <a:defRPr/>
              </a:pPr>
              <a:t>2021-01-07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AAF555B-7E58-4FDF-83D4-B4CEA304EAF7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7351A05-FE79-4763-A84F-D4FE701A9E82}" type="datetime1">
              <a:rPr lang="ko-KR" altLang="en-US"/>
              <a:pPr lvl="0">
                <a:defRPr/>
              </a:pPr>
              <a:t>2021-01-07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AAF555B-7E58-4FDF-83D4-B4CEA304EAF7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7351A05-FE79-4763-A84F-D4FE701A9E82}" type="datetime1">
              <a:rPr lang="ko-KR" altLang="en-US"/>
              <a:pPr lvl="0">
                <a:defRPr/>
              </a:pPr>
              <a:t>2021-01-07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AAF555B-7E58-4FDF-83D4-B4CEA304EAF7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7351A05-FE79-4763-A84F-D4FE701A9E82}" type="datetime1">
              <a:rPr lang="ko-KR" altLang="en-US"/>
              <a:pPr lvl="0">
                <a:defRPr/>
              </a:pPr>
              <a:t>2021-01-07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AAF555B-7E58-4FDF-83D4-B4CEA304EAF7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7351A05-FE79-4763-A84F-D4FE701A9E82}" type="datetime1">
              <a:rPr lang="ko-KR" altLang="en-US"/>
              <a:pPr lvl="0">
                <a:defRPr/>
              </a:pPr>
              <a:t>2021-01-07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AAF555B-7E58-4FDF-83D4-B4CEA304EAF7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및 설명" type="objTx" preserve="1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7351A05-FE79-4763-A84F-D4FE701A9E82}" type="datetime1">
              <a:rPr lang="ko-KR" altLang="en-US"/>
              <a:pPr lvl="0">
                <a:defRPr/>
              </a:pPr>
              <a:t>2021-01-07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AAF555B-7E58-4FDF-83D4-B4CEA304EAF7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7351A05-FE79-4763-A84F-D4FE701A9E82}" type="datetime1">
              <a:rPr lang="ko-KR" altLang="en-US"/>
              <a:pPr lvl="0">
                <a:defRPr/>
              </a:pPr>
              <a:t>2021-01-07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AAF555B-7E58-4FDF-83D4-B4CEA304EAF7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C7351A05-FE79-4763-A84F-D4FE701A9E82}" type="datetime1">
              <a:rPr lang="ko-KR" altLang="en-US"/>
              <a:pPr lvl="0">
                <a:defRPr/>
              </a:pPr>
              <a:t>2021-01-07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BAAF555B-7E58-4FDF-83D4-B4CEA304EAF7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ransition xmlns:mc="http://schemas.openxmlformats.org/markup-compatibility/2006" xmlns:hp="http://schemas.haansoft.com/office/presentation/8.0" mc:Ignorable="hp" hp:hslDur="50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audio" Target="../media/audio1.wav"  /><Relationship Id="rId3" Type="http://schemas.microsoft.com/office/2007/relationships/media" Target="../media/audio1.wav"  /><Relationship Id="rId4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audio" Target="../media/audio10.wav"  /><Relationship Id="rId4" Type="http://schemas.microsoft.com/office/2007/relationships/media" Target="../media/audio10.wav"  /><Relationship Id="rId5" Type="http://schemas.openxmlformats.org/officeDocument/2006/relationships/image" Target="../media/image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audio" Target="../media/audio11.wav"  /><Relationship Id="rId5" Type="http://schemas.microsoft.com/office/2007/relationships/media" Target="../media/audio11.wav"  /><Relationship Id="rId6" Type="http://schemas.openxmlformats.org/officeDocument/2006/relationships/image" Target="../media/image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Relationship Id="rId3" Type="http://schemas.openxmlformats.org/officeDocument/2006/relationships/audio" Target="../media/audio12.wav"  /><Relationship Id="rId4" Type="http://schemas.microsoft.com/office/2007/relationships/media" Target="../media/audio12.wav"  /><Relationship Id="rId5" Type="http://schemas.openxmlformats.org/officeDocument/2006/relationships/image" Target="../media/image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audio" Target="../media/audio13.wav"  /><Relationship Id="rId3" Type="http://schemas.microsoft.com/office/2007/relationships/media" Target="../media/audio13.wav"  /><Relationship Id="rId4" Type="http://schemas.openxmlformats.org/officeDocument/2006/relationships/image" Target="../media/image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Relationship Id="rId3" Type="http://schemas.openxmlformats.org/officeDocument/2006/relationships/audio" Target="../media/audio14.wav"  /><Relationship Id="rId4" Type="http://schemas.microsoft.com/office/2007/relationships/media" Target="../media/audio14.wav"  /><Relationship Id="rId5" Type="http://schemas.openxmlformats.org/officeDocument/2006/relationships/image" Target="../media/image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audio" Target="../media/audio15.wav"  /><Relationship Id="rId5" Type="http://schemas.microsoft.com/office/2007/relationships/media" Target="../media/audio15.wav"  /><Relationship Id="rId6" Type="http://schemas.openxmlformats.org/officeDocument/2006/relationships/image" Target="../media/image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audio" Target="../media/audio16.wav"  /><Relationship Id="rId3" Type="http://schemas.microsoft.com/office/2007/relationships/media" Target="../media/audio16.wav"  /><Relationship Id="rId4" Type="http://schemas.openxmlformats.org/officeDocument/2006/relationships/image" Target="../media/image1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audio" Target="../media/audio17.wav"  /><Relationship Id="rId3" Type="http://schemas.microsoft.com/office/2007/relationships/media" Target="../media/audio17.wav"  /><Relationship Id="rId4" Type="http://schemas.openxmlformats.org/officeDocument/2006/relationships/image" Target="../media/image1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audio" Target="../media/audio18.wav"  /><Relationship Id="rId3" Type="http://schemas.microsoft.com/office/2007/relationships/media" Target="../media/audio18.wav"  /><Relationship Id="rId4" Type="http://schemas.openxmlformats.org/officeDocument/2006/relationships/image" Target="../media/image1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Relationship Id="rId3" Type="http://schemas.openxmlformats.org/officeDocument/2006/relationships/audio" Target="../media/audio19.wav"  /><Relationship Id="rId4" Type="http://schemas.microsoft.com/office/2007/relationships/media" Target="../media/audio19.wav"  /><Relationship Id="rId5" Type="http://schemas.openxmlformats.org/officeDocument/2006/relationships/image" Target="../media/image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audio" Target="../media/audio2.wav"  /><Relationship Id="rId3" Type="http://schemas.microsoft.com/office/2007/relationships/media" Target="../media/audio2.wav"  /><Relationship Id="rId4" Type="http://schemas.openxmlformats.org/officeDocument/2006/relationships/image" Target="../media/image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audio" Target="../media/audio20.wav"  /><Relationship Id="rId5" Type="http://schemas.microsoft.com/office/2007/relationships/media" Target="../media/audio20.wav"  /><Relationship Id="rId6" Type="http://schemas.openxmlformats.org/officeDocument/2006/relationships/image" Target="../media/image1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Relationship Id="rId5" Type="http://schemas.openxmlformats.org/officeDocument/2006/relationships/image" Target="../media/image21.png"  /><Relationship Id="rId6" Type="http://schemas.openxmlformats.org/officeDocument/2006/relationships/audio" Target="../media/audio21.wav"  /><Relationship Id="rId7" Type="http://schemas.microsoft.com/office/2007/relationships/media" Target="../media/audio21.wav"  /><Relationship Id="rId8" Type="http://schemas.openxmlformats.org/officeDocument/2006/relationships/image" Target="../media/image1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Relationship Id="rId3" Type="http://schemas.openxmlformats.org/officeDocument/2006/relationships/audio" Target="../media/audio22.wav"  /><Relationship Id="rId4" Type="http://schemas.microsoft.com/office/2007/relationships/media" Target="../media/audio22.wav"  /><Relationship Id="rId5" Type="http://schemas.openxmlformats.org/officeDocument/2006/relationships/image" Target="../media/image1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Relationship Id="rId5" Type="http://schemas.openxmlformats.org/officeDocument/2006/relationships/audio" Target="../media/audio23.wav"  /><Relationship Id="rId6" Type="http://schemas.microsoft.com/office/2007/relationships/media" Target="../media/audio23.wav"  /><Relationship Id="rId7" Type="http://schemas.openxmlformats.org/officeDocument/2006/relationships/image" Target="../media/image1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Relationship Id="rId5" Type="http://schemas.openxmlformats.org/officeDocument/2006/relationships/audio" Target="../media/audio24.wav"  /><Relationship Id="rId6" Type="http://schemas.microsoft.com/office/2007/relationships/media" Target="../media/audio24.wav"  /><Relationship Id="rId7" Type="http://schemas.openxmlformats.org/officeDocument/2006/relationships/image" Target="../media/image1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Relationship Id="rId3" Type="http://schemas.openxmlformats.org/officeDocument/2006/relationships/image" Target="../media/image30.png"  /><Relationship Id="rId4" Type="http://schemas.openxmlformats.org/officeDocument/2006/relationships/audio" Target="../media/audio25.wav"  /><Relationship Id="rId5" Type="http://schemas.microsoft.com/office/2007/relationships/media" Target="../media/audio25.wav"  /><Relationship Id="rId6" Type="http://schemas.openxmlformats.org/officeDocument/2006/relationships/image" Target="../media/image1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audio" Target="../media/audio26.wav"  /><Relationship Id="rId3" Type="http://schemas.microsoft.com/office/2007/relationships/media" Target="../media/audio26.wav"  /><Relationship Id="rId4" Type="http://schemas.openxmlformats.org/officeDocument/2006/relationships/image" Target="../media/image1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Relationship Id="rId4" Type="http://schemas.openxmlformats.org/officeDocument/2006/relationships/image" Target="../media/image33.png"  /><Relationship Id="rId5" Type="http://schemas.openxmlformats.org/officeDocument/2006/relationships/audio" Target="../media/audio27.wav"  /><Relationship Id="rId6" Type="http://schemas.microsoft.com/office/2007/relationships/media" Target="../media/audio27.wav"  /><Relationship Id="rId7" Type="http://schemas.openxmlformats.org/officeDocument/2006/relationships/image" Target="../media/image34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Relationship Id="rId4" Type="http://schemas.openxmlformats.org/officeDocument/2006/relationships/audio" Target="../media/audio28.wav"  /><Relationship Id="rId5" Type="http://schemas.microsoft.com/office/2007/relationships/media" Target="../media/audio28.wav"  /><Relationship Id="rId6" Type="http://schemas.openxmlformats.org/officeDocument/2006/relationships/image" Target="../media/image34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png"  /><Relationship Id="rId3" Type="http://schemas.openxmlformats.org/officeDocument/2006/relationships/image" Target="../media/image38.png"  /><Relationship Id="rId4" Type="http://schemas.openxmlformats.org/officeDocument/2006/relationships/audio" Target="../media/audio29.wav"  /><Relationship Id="rId5" Type="http://schemas.microsoft.com/office/2007/relationships/media" Target="../media/audio29.wav"  /><Relationship Id="rId6" Type="http://schemas.openxmlformats.org/officeDocument/2006/relationships/image" Target="../media/image34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audio" Target="../media/audio3.wav"  /><Relationship Id="rId4" Type="http://schemas.microsoft.com/office/2007/relationships/media" Target="../media/audio3.wav"  /><Relationship Id="rId5" Type="http://schemas.openxmlformats.org/officeDocument/2006/relationships/image" Target="../media/image1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png" 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Relationship Id="rId5" Type="http://schemas.openxmlformats.org/officeDocument/2006/relationships/image" Target="../media/image42.png"  /><Relationship Id="rId6" Type="http://schemas.openxmlformats.org/officeDocument/2006/relationships/audio" Target="../media/audio30.wav"  /><Relationship Id="rId7" Type="http://schemas.microsoft.com/office/2007/relationships/media" Target="../media/audio30.wav"  /><Relationship Id="rId8" Type="http://schemas.openxmlformats.org/officeDocument/2006/relationships/image" Target="../media/image34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audio" Target="../media/audio31.wav"  /><Relationship Id="rId3" Type="http://schemas.microsoft.com/office/2007/relationships/media" Target="../media/audio31.wav"  /><Relationship Id="rId4" Type="http://schemas.openxmlformats.org/officeDocument/2006/relationships/image" Target="../media/image34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png"  /><Relationship Id="rId3" Type="http://schemas.openxmlformats.org/officeDocument/2006/relationships/image" Target="../media/image44.png"  /><Relationship Id="rId4" Type="http://schemas.openxmlformats.org/officeDocument/2006/relationships/image" Target="../media/image45.png"  /><Relationship Id="rId5" Type="http://schemas.openxmlformats.org/officeDocument/2006/relationships/image" Target="../media/image46.png"  /><Relationship Id="rId6" Type="http://schemas.openxmlformats.org/officeDocument/2006/relationships/audio" Target="../media/audio32.wav"  /><Relationship Id="rId7" Type="http://schemas.microsoft.com/office/2007/relationships/media" Target="../media/audio32.wav"  /><Relationship Id="rId8" Type="http://schemas.openxmlformats.org/officeDocument/2006/relationships/image" Target="../media/image34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png"  /><Relationship Id="rId3" Type="http://schemas.openxmlformats.org/officeDocument/2006/relationships/image" Target="../media/image43.png"  /><Relationship Id="rId4" Type="http://schemas.openxmlformats.org/officeDocument/2006/relationships/image" Target="../media/image48.png"  /><Relationship Id="rId5" Type="http://schemas.openxmlformats.org/officeDocument/2006/relationships/audio" Target="../media/audio33.wav"  /><Relationship Id="rId6" Type="http://schemas.microsoft.com/office/2007/relationships/media" Target="../media/audio33.wav"  /><Relationship Id="rId7" Type="http://schemas.openxmlformats.org/officeDocument/2006/relationships/image" Target="../media/image34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audio" Target="../media/audio34.wav"  /><Relationship Id="rId3" Type="http://schemas.microsoft.com/office/2007/relationships/media" Target="../media/audio34.wav"  /><Relationship Id="rId4" Type="http://schemas.openxmlformats.org/officeDocument/2006/relationships/image" Target="../media/image34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audio" Target="../media/audio35.wav"  /><Relationship Id="rId3" Type="http://schemas.microsoft.com/office/2007/relationships/media" Target="../media/audio35.wav"  /><Relationship Id="rId4" Type="http://schemas.openxmlformats.org/officeDocument/2006/relationships/image" Target="../media/image3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audio" Target="../media/audio4.wav"  /><Relationship Id="rId3" Type="http://schemas.microsoft.com/office/2007/relationships/media" Target="../media/audio4.wav"  /><Relationship Id="rId4" Type="http://schemas.openxmlformats.org/officeDocument/2006/relationships/image" Target="../media/image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audio" Target="../media/audio5.wav"  /><Relationship Id="rId4" Type="http://schemas.microsoft.com/office/2007/relationships/media" Target="../media/audio5.wav"  /><Relationship Id="rId5" Type="http://schemas.openxmlformats.org/officeDocument/2006/relationships/image" Target="../media/image1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audio" Target="../media/audio6.wav"  /><Relationship Id="rId4" Type="http://schemas.microsoft.com/office/2007/relationships/media" Target="../media/audio6.wav"  /><Relationship Id="rId5" Type="http://schemas.openxmlformats.org/officeDocument/2006/relationships/image" Target="../media/image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audio" Target="../media/audio7.wav"  /><Relationship Id="rId3" Type="http://schemas.microsoft.com/office/2007/relationships/media" Target="../media/audio7.wav"  /><Relationship Id="rId4" Type="http://schemas.openxmlformats.org/officeDocument/2006/relationships/image" Target="../media/image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openxmlformats.org/officeDocument/2006/relationships/audio" Target="../media/audio8.wav"  /><Relationship Id="rId4" Type="http://schemas.microsoft.com/office/2007/relationships/media" Target="../media/audio8.wav"  /><Relationship Id="rId5" Type="http://schemas.openxmlformats.org/officeDocument/2006/relationships/image" Target="../media/image1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audio" Target="../media/audio9.wav"  /><Relationship Id="rId5" Type="http://schemas.microsoft.com/office/2007/relationships/media" Target="../media/audio9.wav"  /><Relationship Id="rId6" Type="http://schemas.openxmlformats.org/officeDocument/2006/relationships/image" Target="../media/image1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524000" y="326745"/>
            <a:ext cx="9144000" cy="2387600"/>
          </a:xfrm>
        </p:spPr>
        <p:txBody>
          <a:bodyPr/>
          <a:lstStyle/>
          <a:p>
            <a:pPr lvl="0">
              <a:defRPr/>
            </a:pPr>
            <a:r>
              <a:rPr lang="en-US" altLang="ko-KR" sz="4000"/>
              <a:t>5.3</a:t>
            </a:r>
            <a:r>
              <a:rPr lang="ko-KR" altLang="en-US" sz="4000"/>
              <a:t> 사전 훈련된 컨브넷 사용하기</a:t>
            </a:r>
            <a:endParaRPr lang="ko-KR" altLang="en-US" sz="4000"/>
          </a:p>
          <a:p>
            <a:pPr lvl="0">
              <a:defRPr/>
            </a:pPr>
            <a:r>
              <a:rPr lang="ko-KR" altLang="en-US" sz="4000"/>
              <a:t> </a:t>
            </a:r>
            <a:r>
              <a:rPr lang="en-US" altLang="ko-KR" sz="4000"/>
              <a:t>5.4</a:t>
            </a:r>
            <a:r>
              <a:rPr lang="ko-KR" altLang="en-US" sz="4000"/>
              <a:t> 컨브넷 학습 시각화</a:t>
            </a:r>
            <a:endParaRPr lang="ko-KR" altLang="en-US" sz="400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3999" y="4879508"/>
            <a:ext cx="9144000" cy="1655762"/>
          </a:xfrm>
        </p:spPr>
        <p:txBody>
          <a:bodyPr/>
          <a:lstStyle/>
          <a:p>
            <a:pPr algn="r">
              <a:defRPr/>
            </a:pPr>
            <a:r>
              <a:rPr lang="en-US" altLang="ko-KR"/>
              <a:t>2017305003</a:t>
            </a:r>
            <a:r>
              <a:rPr lang="ko-KR" altLang="en-US"/>
              <a:t> 곽윤하</a:t>
            </a:r>
            <a:endParaRPr lang="ko-KR" altLang="en-US"/>
          </a:p>
        </p:txBody>
      </p:sp>
      <p:pic>
        <p:nvPicPr>
          <p:cNvPr id="4" name="설명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6000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5.3.1 </a:t>
            </a:r>
            <a:r>
              <a:rPr lang="ko-KR" altLang="en-US"/>
              <a:t>특성 추출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091671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데이터 증식을 사용한 특성 추출</a:t>
            </a:r>
            <a:endParaRPr lang="ko-KR" altLang="en-US"/>
          </a:p>
          <a:p>
            <a:pPr>
              <a:buNone/>
              <a:defRPr/>
            </a:pPr>
            <a:r>
              <a:rPr lang="ko-KR" altLang="en-US"/>
              <a:t> </a:t>
            </a:r>
            <a:r>
              <a:rPr lang="en-US" altLang="ko-KR" sz="1800"/>
              <a:t>-</a:t>
            </a:r>
            <a:r>
              <a:rPr lang="ko-KR" altLang="en-US" sz="1800"/>
              <a:t> </a:t>
            </a:r>
            <a:r>
              <a:rPr lang="en-US" altLang="ko-KR" sz="1800"/>
              <a:t>이 기법은 연산 비용이 크기 때문에 GPU를 사용할 수 있을 때 시도해야</a:t>
            </a:r>
            <a:r>
              <a:rPr lang="ko-KR" altLang="en-US" sz="1800"/>
              <a:t>함</a:t>
            </a:r>
            <a:endParaRPr lang="ko-KR" altLang="en-US" sz="1800"/>
          </a:p>
          <a:p>
            <a:pPr>
              <a:buNone/>
              <a:defRPr/>
            </a:pPr>
            <a:endParaRPr lang="ko-KR" altLang="en-US" sz="1800"/>
          </a:p>
          <a:p>
            <a:pPr>
              <a:buNone/>
              <a:defRPr/>
            </a:pPr>
            <a:endParaRPr lang="ko-KR" altLang="en-US" sz="1800"/>
          </a:p>
        </p:txBody>
      </p:sp>
      <p:sp>
        <p:nvSpPr>
          <p:cNvPr id="6" name="내용 개체 틀 2"/>
          <p:cNvSpPr>
            <a:spLocks noGrp="1"/>
          </p:cNvSpPr>
          <p:nvPr/>
        </p:nvSpPr>
        <p:spPr>
          <a:xfrm>
            <a:off x="6096000" y="3089275"/>
            <a:ext cx="5278964" cy="3028421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300" b="0" i="0" u="none" strike="noStrike" kern="1200" cap="none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</a:t>
            </a:r>
            <a:r>
              <a:rPr xmlns:mc="http://schemas.openxmlformats.org/markup-compatibility/2006" xmlns:hp="http://schemas.haansoft.com/office/presentation/8.0" kumimoji="0" lang="ko-KR" altLang="en-US" sz="2300" b="0" i="0" u="none" strike="noStrike" kern="1200" cap="none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동결한다 </a:t>
            </a:r>
            <a:r>
              <a:rPr xmlns:mc="http://schemas.openxmlformats.org/markup-compatibility/2006" xmlns:hp="http://schemas.haansoft.com/office/presentation/8.0" kumimoji="0" lang="en-US" altLang="ko-KR" sz="2300" b="0" i="0" u="none" strike="noStrike" kern="1200" cap="none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300" b="0" i="0" u="none" strike="noStrike" kern="1200" cap="none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훈련하는 동안 가중치가 업데이트되지 않도록 막는다는 뜻</a:t>
            </a:r>
            <a:endParaRPr xmlns:mc="http://schemas.openxmlformats.org/markup-compatibility/2006" xmlns:hp="http://schemas.haansoft.com/office/presentation/8.0" kumimoji="0" lang="ko-KR" altLang="en-US" sz="2300" b="0" i="0" u="none" strike="noStrike" kern="1200" cap="none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300" b="0" i="0" u="none" strike="noStrike" kern="1200" cap="none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300" b="0" i="0" u="none" strike="noStrike" kern="1200" cap="none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동결하지 않으면 합성곱 기반 층에 의해 사전에 학습된 표현이 훈련하는 동안 수정됨</a:t>
            </a:r>
            <a:endParaRPr xmlns:mc="http://schemas.openxmlformats.org/markup-compatibility/2006" xmlns:hp="http://schemas.haansoft.com/office/presentation/8.0" kumimoji="0" lang="ko-KR" altLang="en-US" sz="2300" b="0" i="0" u="none" strike="noStrike" kern="1200" cap="none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300" b="0" i="0" u="none" strike="noStrike" kern="1200" cap="none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300" b="0" i="0" u="none" strike="noStrike" kern="1200" cap="none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컴파일 후 </a:t>
            </a:r>
            <a:r>
              <a:rPr xmlns:mc="http://schemas.openxmlformats.org/markup-compatibility/2006" xmlns:hp="http://schemas.haansoft.com/office/presentation/8.0" kumimoji="0" lang="en-US" altLang="ko-KR" sz="2300" b="0" i="0" u="none" strike="noStrike" kern="1200" cap="none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trainable</a:t>
            </a:r>
            <a:r>
              <a:rPr xmlns:mc="http://schemas.openxmlformats.org/markup-compatibility/2006" xmlns:hp="http://schemas.haansoft.com/office/presentation/8.0" kumimoji="0" lang="ko-KR" altLang="en-US" sz="2300" b="0" i="0" u="none" strike="noStrike" kern="1200" cap="none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속성을 변경하면 반드시 모델을 다시 컴파일 해야함</a:t>
            </a:r>
            <a:endParaRPr xmlns:mc="http://schemas.openxmlformats.org/markup-compatibility/2006" xmlns:hp="http://schemas.haansoft.com/office/presentation/8.0" kumimoji="0" lang="ko-KR" altLang="en-US" sz="2300" b="0" i="0" u="none" strike="noStrike" kern="1200" cap="none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300" b="0" i="0" u="none" strike="noStrike" kern="1200" cap="none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4337" y="3176059"/>
            <a:ext cx="5111662" cy="2707216"/>
          </a:xfrm>
          <a:prstGeom prst="rect">
            <a:avLst/>
          </a:prstGeom>
          <a:ln w="28575">
            <a:solidFill>
              <a:srgbClr val="868686"/>
            </a:solidFill>
          </a:ln>
        </p:spPr>
      </p:pic>
      <p:sp>
        <p:nvSpPr>
          <p:cNvPr id="8" name=""/>
          <p:cNvSpPr/>
          <p:nvPr/>
        </p:nvSpPr>
        <p:spPr>
          <a:xfrm>
            <a:off x="987425" y="4296834"/>
            <a:ext cx="4593166" cy="317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" name=""/>
          <p:cNvSpPr txBox="1"/>
          <p:nvPr/>
        </p:nvSpPr>
        <p:spPr>
          <a:xfrm>
            <a:off x="3767666" y="4278841"/>
            <a:ext cx="2180167" cy="37041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b="1">
                <a:solidFill>
                  <a:schemeClr val="accent5"/>
                </a:solidFill>
              </a:rPr>
              <a:t>#</a:t>
            </a:r>
            <a:r>
              <a:rPr lang="ko-KR" altLang="en-US" b="1">
                <a:solidFill>
                  <a:schemeClr val="accent5"/>
                </a:solidFill>
              </a:rPr>
              <a:t>네트워크 동결</a:t>
            </a:r>
            <a:endParaRPr lang="ko-KR" altLang="en-US" b="1">
              <a:solidFill>
                <a:schemeClr val="accent5"/>
              </a:solidFill>
            </a:endParaRPr>
          </a:p>
        </p:txBody>
      </p:sp>
      <p:pic>
        <p:nvPicPr>
          <p:cNvPr id="12" name="설명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36797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0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5.3.1 </a:t>
            </a:r>
            <a:r>
              <a:rPr lang="ko-KR" altLang="en-US"/>
              <a:t>특성 추출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36769" cy="594255"/>
          </a:xfrm>
        </p:spPr>
        <p:txBody>
          <a:bodyPr/>
          <a:lstStyle/>
          <a:p>
            <a:pPr>
              <a:defRPr/>
            </a:pPr>
            <a:r>
              <a:rPr lang="ko-KR" altLang="en-US"/>
              <a:t>훈련 정확도와 검증 정확도</a:t>
            </a:r>
            <a:endParaRPr lang="ko-KR" altLang="en-US"/>
          </a:p>
        </p:txBody>
      </p:sp>
      <p:sp>
        <p:nvSpPr>
          <p:cNvPr id="6" name=""/>
          <p:cNvSpPr txBox="1"/>
          <p:nvPr/>
        </p:nvSpPr>
        <p:spPr>
          <a:xfrm>
            <a:off x="984249" y="6017683"/>
            <a:ext cx="10445750" cy="36533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 처음부터 훈련시킨 소규모 컴브넷보다 과대적합이 줄었음</a:t>
            </a:r>
            <a:endParaRPr lang="ko-KR" alt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7725" y="2382307"/>
            <a:ext cx="5248275" cy="3477098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86475" y="2366433"/>
            <a:ext cx="5226700" cy="3456516"/>
          </a:xfrm>
          <a:prstGeom prst="rect">
            <a:avLst/>
          </a:prstGeom>
        </p:spPr>
      </p:pic>
      <p:pic>
        <p:nvPicPr>
          <p:cNvPr id="9" name="설명">
            <a:hlinkClick r:id="" action="ppaction://media"/>
          </p:cNvPr>
          <p:cNvPicPr>
            <a:picLocks noRot="1"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0406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7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5.3.2</a:t>
            </a:r>
            <a:r>
              <a:rPr lang="ko-KR" altLang="en-US"/>
              <a:t> 미세 조정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5368" y="1838324"/>
            <a:ext cx="7162799" cy="4351338"/>
          </a:xfrm>
        </p:spPr>
        <p:txBody>
          <a:bodyPr/>
          <a:lstStyle/>
          <a:p>
            <a:pPr>
              <a:defRPr/>
            </a:pPr>
            <a:r>
              <a:rPr lang="ko-KR" altLang="en-US" sz="2400"/>
              <a:t>특성 추출을 보완하고 모델을 재사용하는 데 널리 사용되는 또 하나의 기법</a:t>
            </a:r>
            <a:endParaRPr lang="ko-KR" altLang="en-US" sz="2400"/>
          </a:p>
          <a:p>
            <a:pPr>
              <a:defRPr/>
            </a:pPr>
            <a:endParaRPr lang="ko-KR" altLang="en-US" sz="2400"/>
          </a:p>
          <a:p>
            <a:pPr>
              <a:defRPr/>
            </a:pPr>
            <a:endParaRPr lang="ko-KR" altLang="en-US" sz="2400"/>
          </a:p>
          <a:p>
            <a:pPr>
              <a:defRPr/>
            </a:pPr>
            <a:r>
              <a:rPr lang="ko-KR" altLang="en-US" sz="2400"/>
              <a:t>미세 조정하는 단계</a:t>
            </a:r>
            <a:endParaRPr lang="ko-KR" altLang="en-US" sz="2400"/>
          </a:p>
          <a:p>
            <a:pPr marL="672600" indent="-444000">
              <a:buAutoNum type="arabicPeriod"/>
              <a:defRPr/>
            </a:pPr>
            <a:r>
              <a:rPr lang="ko-KR" altLang="en-US" sz="1800"/>
              <a:t>사전에 훈련된 기반 네트워크 위에 새로운 네트워크 추가</a:t>
            </a:r>
            <a:endParaRPr lang="ko-KR" altLang="en-US" sz="1800"/>
          </a:p>
          <a:p>
            <a:pPr marL="672600" indent="-444000">
              <a:buAutoNum type="arabicPeriod"/>
              <a:defRPr/>
            </a:pPr>
            <a:r>
              <a:rPr lang="ko-KR" altLang="en-US" sz="1800"/>
              <a:t>기반 네트워크 동결</a:t>
            </a:r>
            <a:endParaRPr lang="ko-KR" altLang="en-US" sz="1800"/>
          </a:p>
          <a:p>
            <a:pPr marL="672600" indent="-444000">
              <a:buAutoNum type="arabicPeriod"/>
              <a:defRPr/>
            </a:pPr>
            <a:r>
              <a:rPr lang="ko-KR" altLang="en-US" sz="1800"/>
              <a:t>새로 추가한 네트워크 훈련</a:t>
            </a:r>
            <a:endParaRPr lang="ko-KR" altLang="en-US" sz="1800"/>
          </a:p>
          <a:p>
            <a:pPr marL="672600" indent="-444000">
              <a:buAutoNum type="arabicPeriod"/>
              <a:defRPr/>
            </a:pPr>
            <a:r>
              <a:rPr lang="ko-KR" altLang="en-US" sz="1800"/>
              <a:t>기반 네트워크에서 일부 층의 동결을 해제</a:t>
            </a:r>
            <a:endParaRPr lang="ko-KR" altLang="en-US" sz="1800"/>
          </a:p>
          <a:p>
            <a:pPr marL="672600" indent="-444000">
              <a:buAutoNum type="arabicPeriod"/>
              <a:defRPr/>
            </a:pPr>
            <a:r>
              <a:rPr lang="ko-KR" altLang="en-US" sz="1800"/>
              <a:t>동결을 해제한 층과 새로 추가한 층을 함께 훈련</a:t>
            </a:r>
            <a:endParaRPr lang="ko-KR" altLang="en-US" sz="1800"/>
          </a:p>
          <a:p>
            <a:pPr>
              <a:buNone/>
              <a:defRPr/>
            </a:pPr>
            <a:endParaRPr lang="ko-KR" altLang="en-US" sz="1800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20074" y="134611"/>
            <a:ext cx="2080684" cy="6588778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10202334" y="412748"/>
            <a:ext cx="1661585" cy="547372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1500"/>
              <a:t>합성곱 블록 </a:t>
            </a:r>
            <a:r>
              <a:rPr lang="en-US" altLang="ko-KR" sz="1500"/>
              <a:t>1:</a:t>
            </a:r>
            <a:r>
              <a:rPr lang="ko-KR" altLang="en-US" sz="1500"/>
              <a:t> 동결</a:t>
            </a:r>
            <a:endParaRPr lang="ko-KR" altLang="en-US" sz="1500"/>
          </a:p>
        </p:txBody>
      </p:sp>
      <p:sp>
        <p:nvSpPr>
          <p:cNvPr id="6" name=""/>
          <p:cNvSpPr txBox="1"/>
          <p:nvPr/>
        </p:nvSpPr>
        <p:spPr>
          <a:xfrm>
            <a:off x="10195985" y="1369480"/>
            <a:ext cx="1661585" cy="547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/>
              <a:t>합성곱 블록 </a:t>
            </a:r>
            <a:r>
              <a:rPr lang="en-US" altLang="ko-KR" sz="1500"/>
              <a:t>2:</a:t>
            </a:r>
            <a:r>
              <a:rPr lang="ko-KR" altLang="en-US" sz="1500"/>
              <a:t> 동결</a:t>
            </a:r>
            <a:endParaRPr lang="ko-KR" altLang="en-US" sz="1500"/>
          </a:p>
        </p:txBody>
      </p:sp>
      <p:sp>
        <p:nvSpPr>
          <p:cNvPr id="7" name=""/>
          <p:cNvSpPr txBox="1"/>
          <p:nvPr/>
        </p:nvSpPr>
        <p:spPr>
          <a:xfrm>
            <a:off x="10217150" y="2437338"/>
            <a:ext cx="1661585" cy="547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/>
              <a:t>합성곱 블록 </a:t>
            </a:r>
            <a:r>
              <a:rPr lang="en-US" altLang="ko-KR" sz="1500"/>
              <a:t>3:</a:t>
            </a:r>
            <a:r>
              <a:rPr lang="ko-KR" altLang="en-US" sz="1500"/>
              <a:t> 동결</a:t>
            </a:r>
            <a:endParaRPr lang="ko-KR" altLang="en-US" sz="1500"/>
          </a:p>
        </p:txBody>
      </p:sp>
      <p:sp>
        <p:nvSpPr>
          <p:cNvPr id="8" name=""/>
          <p:cNvSpPr txBox="1"/>
          <p:nvPr/>
        </p:nvSpPr>
        <p:spPr>
          <a:xfrm>
            <a:off x="10185402" y="3643840"/>
            <a:ext cx="1661585" cy="547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/>
              <a:t>합성곱 블록 </a:t>
            </a:r>
            <a:r>
              <a:rPr lang="en-US" altLang="ko-KR" sz="1500"/>
              <a:t>4:</a:t>
            </a:r>
            <a:r>
              <a:rPr lang="ko-KR" altLang="en-US" sz="1500"/>
              <a:t> 동결</a:t>
            </a:r>
            <a:endParaRPr lang="ko-KR" altLang="en-US" sz="1500"/>
          </a:p>
        </p:txBody>
      </p:sp>
      <p:sp>
        <p:nvSpPr>
          <p:cNvPr id="9" name=""/>
          <p:cNvSpPr txBox="1"/>
          <p:nvPr/>
        </p:nvSpPr>
        <p:spPr>
          <a:xfrm>
            <a:off x="10191752" y="4805890"/>
            <a:ext cx="1661585" cy="545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/>
              <a:t>합성곱 블록 </a:t>
            </a:r>
            <a:r>
              <a:rPr lang="en-US" altLang="ko-KR" sz="1500"/>
              <a:t>5:</a:t>
            </a:r>
            <a:r>
              <a:rPr lang="ko-KR" altLang="en-US" sz="1500"/>
              <a:t> 미세조정</a:t>
            </a:r>
            <a:endParaRPr lang="ko-KR" altLang="en-US" sz="1500"/>
          </a:p>
        </p:txBody>
      </p:sp>
      <p:sp>
        <p:nvSpPr>
          <p:cNvPr id="10" name=""/>
          <p:cNvSpPr txBox="1"/>
          <p:nvPr/>
        </p:nvSpPr>
        <p:spPr>
          <a:xfrm>
            <a:off x="9977969" y="5762622"/>
            <a:ext cx="2080681" cy="769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/>
              <a:t>새로 추가한 </a:t>
            </a:r>
            <a:endParaRPr lang="ko-KR" altLang="en-US" sz="1500"/>
          </a:p>
          <a:p>
            <a:pPr algn="ctr">
              <a:defRPr/>
            </a:pPr>
            <a:r>
              <a:rPr lang="ko-KR" altLang="en-US" sz="1500"/>
              <a:t>완전 연결 분류기</a:t>
            </a:r>
            <a:r>
              <a:rPr lang="en-US" altLang="ko-KR" sz="1500"/>
              <a:t>:</a:t>
            </a:r>
            <a:r>
              <a:rPr lang="ko-KR" altLang="en-US" sz="1500"/>
              <a:t> </a:t>
            </a:r>
            <a:endParaRPr lang="ko-KR" altLang="en-US" sz="1500"/>
          </a:p>
          <a:p>
            <a:pPr algn="ctr">
              <a:defRPr/>
            </a:pPr>
            <a:r>
              <a:rPr lang="ko-KR" altLang="en-US" sz="1500"/>
              <a:t>미세조정</a:t>
            </a:r>
            <a:endParaRPr lang="ko-KR" altLang="en-US" sz="1500"/>
          </a:p>
        </p:txBody>
      </p:sp>
      <p:pic>
        <p:nvPicPr>
          <p:cNvPr id="12" name="설명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29797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4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5.3.2</a:t>
            </a:r>
            <a:r>
              <a:rPr lang="ko-KR" altLang="en-US"/>
              <a:t> 미세 조정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합성곱 기반 상위층 </a:t>
            </a:r>
            <a:r>
              <a:rPr lang="en-US" altLang="ko-KR"/>
              <a:t>3</a:t>
            </a:r>
            <a:r>
              <a:rPr lang="ko-KR" altLang="en-US"/>
              <a:t>개의 층을 미세 조정한다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buNone/>
              <a:defRPr/>
            </a:pPr>
            <a:r>
              <a:rPr lang="en-US" altLang="ko-KR" b="1">
                <a:solidFill>
                  <a:schemeClr val="tx1"/>
                </a:solidFill>
              </a:rPr>
              <a:t>Q. </a:t>
            </a:r>
            <a:r>
              <a:rPr lang="ko-KR" altLang="en-US" b="1">
                <a:solidFill>
                  <a:schemeClr val="tx1"/>
                </a:solidFill>
              </a:rPr>
              <a:t>왜 더 많은 층을 미세 조정하지 않는가</a:t>
            </a:r>
            <a:r>
              <a:rPr lang="en-US" altLang="ko-KR" b="1">
                <a:solidFill>
                  <a:schemeClr val="tx1"/>
                </a:solidFill>
              </a:rPr>
              <a:t>?</a:t>
            </a:r>
            <a:endParaRPr lang="en-US" altLang="ko-KR" b="1">
              <a:solidFill>
                <a:schemeClr val="tx1"/>
              </a:solidFill>
            </a:endParaRPr>
          </a:p>
          <a:p>
            <a:pPr>
              <a:buNone/>
              <a:defRPr/>
            </a:pPr>
            <a:endParaRPr lang="ko-KR" altLang="en-US" sz="1900"/>
          </a:p>
          <a:p>
            <a:pPr>
              <a:buNone/>
              <a:defRPr/>
            </a:pPr>
            <a:r>
              <a:rPr lang="ko-KR" altLang="en-US" sz="1900"/>
              <a:t> </a:t>
            </a:r>
            <a:r>
              <a:rPr lang="en-US" altLang="ko-KR" sz="1900"/>
              <a:t>- </a:t>
            </a:r>
            <a:r>
              <a:rPr lang="ko-KR" altLang="en-US" sz="1900"/>
              <a:t>새로운 문제에 재활용하도록 수정이 필요한 것은 구체적인 특성이므로 이들을 미세 조정하는 것이 유리함</a:t>
            </a:r>
            <a:endParaRPr lang="ko-KR" altLang="en-US" sz="1900"/>
          </a:p>
          <a:p>
            <a:pPr>
              <a:buNone/>
              <a:defRPr/>
            </a:pPr>
            <a:r>
              <a:rPr lang="ko-KR" altLang="en-US" sz="1900"/>
              <a:t> </a:t>
            </a:r>
            <a:r>
              <a:rPr lang="en-US" altLang="ko-KR" sz="1900"/>
              <a:t>-</a:t>
            </a:r>
            <a:r>
              <a:rPr lang="ko-KR" altLang="en-US" sz="1900"/>
              <a:t> 하위 층으로 갈수록 미세 조정에 대한 효과가 감소</a:t>
            </a:r>
            <a:endParaRPr lang="ko-KR" altLang="en-US" sz="1900"/>
          </a:p>
          <a:p>
            <a:pPr>
              <a:buNone/>
              <a:defRPr/>
            </a:pPr>
            <a:r>
              <a:rPr lang="ko-KR" altLang="en-US" sz="1900"/>
              <a:t> </a:t>
            </a:r>
            <a:r>
              <a:rPr lang="en-US" altLang="ko-KR" sz="1900"/>
              <a:t>-</a:t>
            </a:r>
            <a:r>
              <a:rPr lang="ko-KR" altLang="en-US" sz="1900"/>
              <a:t> 훈련해야 할 파라미터가 많을수록 과대적합의 위험이 커짐</a:t>
            </a:r>
            <a:endParaRPr lang="ko-KR" altLang="en-US" sz="1900"/>
          </a:p>
          <a:p>
            <a:pPr>
              <a:buNone/>
              <a:defRPr/>
            </a:pPr>
            <a:r>
              <a:rPr lang="en-US" altLang="ko-KR" sz="2400" b="1"/>
              <a:t>-&gt;</a:t>
            </a:r>
            <a:r>
              <a:rPr lang="ko-KR" altLang="en-US" sz="2400" b="1"/>
              <a:t> 이 상황에서는 합성곱 기반 층에서 최상위 </a:t>
            </a:r>
            <a:r>
              <a:rPr lang="en-US" altLang="ko-KR" sz="2400" b="1"/>
              <a:t>2~3</a:t>
            </a:r>
            <a:r>
              <a:rPr lang="ko-KR" altLang="en-US" sz="2400" b="1"/>
              <a:t>개의 층만 미세 조정하는 것이 좋음</a:t>
            </a:r>
            <a:endParaRPr lang="ko-KR" altLang="en-US" sz="2400" b="1"/>
          </a:p>
        </p:txBody>
      </p:sp>
      <p:pic>
        <p:nvPicPr>
          <p:cNvPr id="5" name="설명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32687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5.3.2</a:t>
            </a:r>
            <a:r>
              <a:rPr lang="ko-KR" altLang="en-US"/>
              <a:t> 미세 조정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9" y="1825625"/>
            <a:ext cx="5515769" cy="4351338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ko-KR" altLang="en-US"/>
              <a:t>학습률을 낮춘 </a:t>
            </a:r>
            <a:r>
              <a:rPr lang="en-US" altLang="ko-KR"/>
              <a:t>RMSprop </a:t>
            </a:r>
            <a:r>
              <a:rPr lang="ko-KR" altLang="en-US"/>
              <a:t>옵티마이저를 사용</a:t>
            </a:r>
            <a:endParaRPr lang="ko-KR" altLang="en-US"/>
          </a:p>
          <a:p>
            <a:pPr>
              <a:defRPr/>
            </a:pPr>
            <a:endParaRPr lang="ko-KR" altLang="en-US" sz="1800"/>
          </a:p>
          <a:p>
            <a:pPr>
              <a:defRPr/>
            </a:pPr>
            <a:endParaRPr lang="ko-KR" altLang="en-US"/>
          </a:p>
          <a:p>
            <a:pPr>
              <a:buNone/>
              <a:defRPr/>
            </a:pPr>
            <a:r>
              <a:rPr lang="ko-KR" altLang="en-US"/>
              <a:t> </a:t>
            </a:r>
            <a:r>
              <a:rPr lang="en-US" altLang="ko-KR" b="1"/>
              <a:t>Q. </a:t>
            </a:r>
            <a:r>
              <a:rPr lang="ko-KR" altLang="en-US" b="1"/>
              <a:t>학습률을 낮추는 이유</a:t>
            </a:r>
            <a:r>
              <a:rPr lang="en-US" altLang="ko-KR" b="1"/>
              <a:t>?</a:t>
            </a:r>
            <a:endParaRPr lang="en-US" altLang="ko-KR" b="1"/>
          </a:p>
          <a:p>
            <a:pPr>
              <a:buNone/>
              <a:defRPr/>
            </a:pPr>
            <a:endParaRPr lang="en-US" altLang="ko-KR" sz="1300" b="1"/>
          </a:p>
          <a:p>
            <a:pPr>
              <a:buNone/>
              <a:defRPr/>
            </a:pPr>
            <a:r>
              <a:rPr lang="en-US" altLang="ko-KR"/>
              <a:t> </a:t>
            </a:r>
            <a:r>
              <a:rPr lang="ko-KR" altLang="en-US"/>
              <a:t> </a:t>
            </a:r>
            <a:r>
              <a:rPr lang="en-US" altLang="ko-KR" b="1"/>
              <a:t>- </a:t>
            </a:r>
            <a:r>
              <a:rPr lang="ko-KR" altLang="en-US" b="1">
                <a:solidFill>
                  <a:schemeClr val="tx1"/>
                </a:solidFill>
              </a:rPr>
              <a:t>미세</a:t>
            </a:r>
            <a:r>
              <a:rPr lang="en-US" altLang="ko-KR" b="1">
                <a:solidFill>
                  <a:schemeClr val="tx1"/>
                </a:solidFill>
              </a:rPr>
              <a:t> </a:t>
            </a:r>
            <a:r>
              <a:rPr lang="ko-KR" altLang="en-US" b="1">
                <a:solidFill>
                  <a:schemeClr val="tx1"/>
                </a:solidFill>
              </a:rPr>
              <a:t>조정하는 </a:t>
            </a:r>
            <a:r>
              <a:rPr lang="en-US" altLang="ko-KR" b="1">
                <a:solidFill>
                  <a:schemeClr val="tx1"/>
                </a:solidFill>
              </a:rPr>
              <a:t>3</a:t>
            </a:r>
            <a:r>
              <a:rPr lang="ko-KR" altLang="en-US" b="1">
                <a:solidFill>
                  <a:schemeClr val="tx1"/>
                </a:solidFill>
              </a:rPr>
              <a:t>개의 층에서 학습된 표현을 조금씩 수정하기 위해</a:t>
            </a:r>
            <a:endParaRPr lang="ko-KR" altLang="en-US" b="1">
              <a:solidFill>
                <a:schemeClr val="tx1"/>
              </a:solidFill>
            </a:endParaRPr>
          </a:p>
          <a:p>
            <a:pPr>
              <a:buNone/>
              <a:defRPr/>
            </a:pPr>
            <a:r>
              <a:rPr lang="en-US" altLang="ko-KR" sz="1620">
                <a:solidFill>
                  <a:schemeClr val="tx1"/>
                </a:solidFill>
              </a:rPr>
              <a:t>*</a:t>
            </a:r>
            <a:r>
              <a:rPr lang="ko-KR" altLang="en-US" sz="1620">
                <a:solidFill>
                  <a:schemeClr val="tx1"/>
                </a:solidFill>
              </a:rPr>
              <a:t>변경량이 너무 크면 학습된 표현에 나쁜 영향을 끼칠 수 있음</a:t>
            </a:r>
            <a:endParaRPr lang="ko-KR" altLang="en-US" sz="1620">
              <a:solidFill>
                <a:schemeClr val="tx1"/>
              </a:solidFill>
            </a:endParaRPr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9570" y="2208742"/>
            <a:ext cx="5324763" cy="2588683"/>
          </a:xfrm>
          <a:prstGeom prst="rect">
            <a:avLst/>
          </a:prstGeom>
          <a:ln w="28575">
            <a:solidFill>
              <a:srgbClr val="868686"/>
            </a:solidFill>
          </a:ln>
        </p:spPr>
      </p:pic>
      <p:sp>
        <p:nvSpPr>
          <p:cNvPr id="5" name=""/>
          <p:cNvSpPr/>
          <p:nvPr/>
        </p:nvSpPr>
        <p:spPr>
          <a:xfrm>
            <a:off x="3966634" y="2421466"/>
            <a:ext cx="1661584" cy="338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cxnSp>
        <p:nvCxnSpPr>
          <p:cNvPr id="6" name=""/>
          <p:cNvCxnSpPr>
            <a:stCxn id="5" idx="3"/>
          </p:cNvCxnSpPr>
          <p:nvPr/>
        </p:nvCxnSpPr>
        <p:spPr>
          <a:xfrm flipV="1">
            <a:off x="5628218" y="2127250"/>
            <a:ext cx="467782" cy="4635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"/>
          <p:cNvSpPr/>
          <p:nvPr/>
        </p:nvSpPr>
        <p:spPr>
          <a:xfrm>
            <a:off x="6096000" y="1695449"/>
            <a:ext cx="5496058" cy="9948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" name="설명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5813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2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5.3.2</a:t>
            </a:r>
            <a:r>
              <a:rPr lang="ko-KR" altLang="en-US"/>
              <a:t> 미세 조정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2500"/>
              <a:t>지수 이동 평균으로 결과 그래프를 정확도와 손실 값을 부드럽게 표현</a:t>
            </a:r>
            <a:endParaRPr lang="ko-KR" altLang="en-US" sz="2500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43251" y="2387600"/>
            <a:ext cx="5352748" cy="3534834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2346325"/>
            <a:ext cx="5319979" cy="3555057"/>
          </a:xfrm>
          <a:prstGeom prst="rect">
            <a:avLst/>
          </a:prstGeom>
        </p:spPr>
      </p:pic>
      <p:pic>
        <p:nvPicPr>
          <p:cNvPr id="6" name="설명">
            <a:hlinkClick r:id="" action="ppaction://media"/>
          </p:cNvPr>
          <p:cNvPicPr>
            <a:picLocks noRot="1"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9188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5.3.3</a:t>
            </a:r>
            <a:r>
              <a:rPr lang="ko-KR" altLang="en-US"/>
              <a:t> 정리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2700"/>
              <a:t>컨브넷은 컴퓨터 비전 작업에 가장 뛰어난 머신 러닝 모델이며</a:t>
            </a:r>
            <a:r>
              <a:rPr lang="en-US" altLang="ko-KR" sz="2700"/>
              <a:t>,</a:t>
            </a:r>
            <a:r>
              <a:rPr lang="ko-KR" altLang="en-US" sz="2700"/>
              <a:t> 아주 작은 데이터셋에서도 처음부터 훈련해서 괜찮은 성능을 낼 수 있음</a:t>
            </a:r>
            <a:endParaRPr lang="ko-KR" altLang="en-US" sz="2700"/>
          </a:p>
          <a:p>
            <a:pPr>
              <a:defRPr/>
            </a:pPr>
            <a:endParaRPr lang="ko-KR" altLang="en-US" sz="2000"/>
          </a:p>
          <a:p>
            <a:pPr>
              <a:defRPr/>
            </a:pPr>
            <a:r>
              <a:rPr lang="ko-KR" altLang="en-US" sz="2700"/>
              <a:t>작은 데이터셋에서는 과대적합이 큰 문제이다</a:t>
            </a:r>
            <a:r>
              <a:rPr lang="en-US" altLang="ko-KR" sz="2700"/>
              <a:t>.</a:t>
            </a:r>
            <a:r>
              <a:rPr lang="ko-KR" altLang="en-US" sz="2700"/>
              <a:t> </a:t>
            </a:r>
            <a:r>
              <a:rPr lang="en-US" altLang="ko-KR" sz="2700"/>
              <a:t>-&gt;</a:t>
            </a:r>
            <a:r>
              <a:rPr lang="ko-KR" altLang="en-US" sz="2700"/>
              <a:t> 데이터 증식으로 막을 수 있음</a:t>
            </a:r>
            <a:endParaRPr lang="ko-KR" altLang="en-US" sz="2700"/>
          </a:p>
          <a:p>
            <a:pPr>
              <a:defRPr/>
            </a:pPr>
            <a:endParaRPr lang="ko-KR" altLang="en-US" sz="2000"/>
          </a:p>
          <a:p>
            <a:pPr>
              <a:defRPr/>
            </a:pPr>
            <a:r>
              <a:rPr lang="ko-KR" altLang="en-US" sz="2700"/>
              <a:t>특성 추출 방식으로 새로운 데이터셋에 기존 컨브넷을 쉽게 재사용할 수 있음 </a:t>
            </a:r>
            <a:r>
              <a:rPr lang="en-US" altLang="ko-KR" sz="2700"/>
              <a:t>-</a:t>
            </a:r>
            <a:r>
              <a:rPr lang="ko-KR" altLang="en-US" sz="2700"/>
              <a:t> 작은 이미지 데이터셋으로 작업할 때 효과적</a:t>
            </a:r>
            <a:endParaRPr lang="ko-KR" altLang="en-US" sz="2700"/>
          </a:p>
        </p:txBody>
      </p:sp>
      <p:pic>
        <p:nvPicPr>
          <p:cNvPr id="4" name="설명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34094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5.4</a:t>
            </a:r>
            <a:r>
              <a:rPr lang="ko-KR" altLang="en-US"/>
              <a:t> 컨브넷 학습 시각화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799291"/>
            <a:ext cx="10515600" cy="3504671"/>
          </a:xfrm>
          <a:ln w="28575">
            <a:solidFill>
              <a:schemeClr val="accent3"/>
            </a:solidFill>
          </a:ln>
        </p:spPr>
        <p:txBody>
          <a:bodyPr/>
          <a:lstStyle/>
          <a:p>
            <a:pPr algn="ctr">
              <a:buNone/>
              <a:defRPr/>
            </a:pPr>
            <a:endParaRPr lang="en-US" altLang="ko-KR" sz="500"/>
          </a:p>
          <a:p>
            <a:pPr algn="ctr">
              <a:buNone/>
              <a:defRPr/>
            </a:pPr>
            <a:r>
              <a:rPr lang="en-US" altLang="ko-KR" sz="2900"/>
              <a:t>&lt;</a:t>
            </a:r>
            <a:r>
              <a:rPr lang="ko-KR" altLang="en-US" sz="2900"/>
              <a:t>가장 사용이 편하고 유용한 세 가지 기법</a:t>
            </a:r>
            <a:r>
              <a:rPr lang="en-US" altLang="ko-KR" sz="2900"/>
              <a:t>&gt;</a:t>
            </a:r>
            <a:endParaRPr lang="en-US" altLang="ko-KR" sz="2900"/>
          </a:p>
          <a:p>
            <a:pPr algn="ctr">
              <a:buNone/>
              <a:defRPr/>
            </a:pPr>
            <a:endParaRPr lang="en-US" altLang="ko-KR" sz="2400"/>
          </a:p>
          <a:p>
            <a:pPr>
              <a:defRPr/>
            </a:pPr>
            <a:r>
              <a:rPr lang="ko-KR" altLang="en-US" sz="2400"/>
              <a:t>컨브넷 중간층의 출력</a:t>
            </a:r>
            <a:r>
              <a:rPr lang="en-US" altLang="ko-KR" sz="2400"/>
              <a:t>(</a:t>
            </a:r>
            <a:r>
              <a:rPr lang="ko-KR" altLang="en-US" sz="2400"/>
              <a:t>중간층에 있는 활성화</a:t>
            </a:r>
            <a:r>
              <a:rPr lang="en-US" altLang="ko-KR" sz="2400"/>
              <a:t>)</a:t>
            </a:r>
            <a:r>
              <a:rPr lang="ko-KR" altLang="en-US" sz="2400"/>
              <a:t>을 시각화하기</a:t>
            </a:r>
            <a:endParaRPr lang="ko-KR" altLang="en-US" sz="2400"/>
          </a:p>
          <a:p>
            <a:pPr>
              <a:defRPr/>
            </a:pPr>
            <a:endParaRPr lang="ko-KR" altLang="en-US" sz="2400"/>
          </a:p>
          <a:p>
            <a:pPr>
              <a:defRPr/>
            </a:pPr>
            <a:r>
              <a:rPr lang="ko-KR" altLang="en-US" sz="2400"/>
              <a:t>컨브넷 필터를 시각화하기</a:t>
            </a:r>
            <a:endParaRPr lang="ko-KR" altLang="en-US" sz="2400"/>
          </a:p>
          <a:p>
            <a:pPr>
              <a:defRPr/>
            </a:pPr>
            <a:endParaRPr lang="ko-KR" altLang="en-US" sz="2400"/>
          </a:p>
          <a:p>
            <a:pPr>
              <a:defRPr/>
            </a:pPr>
            <a:r>
              <a:rPr lang="ko-KR" altLang="en-US" sz="2400"/>
              <a:t>클래스 활성화에 대한 히트맵을 이미지에 시각화하기</a:t>
            </a:r>
            <a:endParaRPr lang="ko-KR" altLang="en-US" sz="2400"/>
          </a:p>
        </p:txBody>
      </p:sp>
      <p:sp>
        <p:nvSpPr>
          <p:cNvPr id="4" name=""/>
          <p:cNvSpPr txBox="1"/>
          <p:nvPr/>
        </p:nvSpPr>
        <p:spPr>
          <a:xfrm>
            <a:off x="767291" y="1714499"/>
            <a:ext cx="10657418" cy="823596"/>
          </a:xfrm>
          <a:prstGeom prst="rect">
            <a:avLst/>
          </a:prstGeom>
        </p:spPr>
        <p:txBody>
          <a:bodyPr wrap="square">
            <a:spAutoFit/>
          </a:bodyPr>
          <a:p>
            <a:pPr marL="342720" indent="-342720">
              <a:buFont typeface="Wingdings"/>
              <a:buChar char="ü"/>
              <a:defRPr/>
            </a:pPr>
            <a:r>
              <a:rPr lang="ko-KR" altLang="en-US" sz="2400"/>
              <a:t>컨브넷의 표현은 시각적인 개념을 학습한 것이기 때문에 시각화하기 아주 좋음</a:t>
            </a:r>
            <a:endParaRPr lang="ko-KR" altLang="en-US" sz="2400"/>
          </a:p>
        </p:txBody>
      </p:sp>
      <p:pic>
        <p:nvPicPr>
          <p:cNvPr id="6" name="설명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22203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5.4.1</a:t>
            </a:r>
            <a:r>
              <a:rPr lang="ko-KR" altLang="en-US"/>
              <a:t> 중간층의 활성화 시각화하기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46249"/>
            <a:ext cx="10515600" cy="4351338"/>
          </a:xfrm>
        </p:spPr>
        <p:txBody>
          <a:bodyPr/>
          <a:lstStyle/>
          <a:p>
            <a:pPr marL="399840" indent="-399840">
              <a:buFont typeface="Wingdings"/>
              <a:buChar char="Ø"/>
              <a:defRPr/>
            </a:pPr>
            <a:r>
              <a:rPr lang="ko-KR" altLang="en-US"/>
              <a:t>어떤 입력이 주어졌을 때 네트워크에 있는 여러 합성곱과 풀링 층이 출력하는 특성맵을 그리는 것</a:t>
            </a:r>
            <a:endParaRPr lang="ko-KR" altLang="en-US"/>
          </a:p>
          <a:p>
            <a:pPr marL="399840" indent="-399840">
              <a:buFont typeface="Wingdings"/>
              <a:buChar char="Ø"/>
              <a:defRPr/>
            </a:pPr>
            <a:endParaRPr lang="ko-KR" altLang="en-US" sz="2800"/>
          </a:p>
          <a:p>
            <a:pPr marL="399840" indent="-399840">
              <a:buFont typeface="Wingdings"/>
              <a:buChar char="Ø"/>
              <a:defRPr/>
            </a:pPr>
            <a:endParaRPr lang="ko-KR" altLang="en-US" sz="2800"/>
          </a:p>
          <a:p>
            <a:pPr marL="0" indent="0">
              <a:buFont typeface="Wingdings"/>
              <a:buNone/>
              <a:defRPr/>
            </a:pPr>
            <a:r>
              <a:rPr lang="ko-KR" altLang="en-US" sz="2700"/>
              <a:t> </a:t>
            </a:r>
            <a:r>
              <a:rPr lang="en-US" altLang="ko-KR" sz="2700"/>
              <a:t>-</a:t>
            </a:r>
            <a:r>
              <a:rPr lang="ko-KR" altLang="en-US" sz="2700"/>
              <a:t> 이 방법은 네트워크에 의해 학습된 필터들이 어떻게 입력을 분해하는지 보여줌</a:t>
            </a:r>
            <a:endParaRPr lang="ko-KR" altLang="en-US" sz="2700"/>
          </a:p>
          <a:p>
            <a:pPr marL="228600" indent="-228600">
              <a:defRPr/>
            </a:pPr>
            <a:endParaRPr lang="ko-KR" altLang="en-US" sz="2600"/>
          </a:p>
        </p:txBody>
      </p:sp>
      <p:pic>
        <p:nvPicPr>
          <p:cNvPr id="5" name="설명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8312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5.4.1</a:t>
            </a:r>
            <a:r>
              <a:rPr lang="ko-KR" altLang="en-US"/>
              <a:t> 중간층의 활성화 시각화하기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54216" y="3276600"/>
            <a:ext cx="6209505" cy="2644775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모든 합성곱과 풀링 층의 활성화를 출력하는 케라스 모델을 만들 것</a:t>
            </a:r>
            <a:endParaRPr lang="ko-KR" altLang="en-US"/>
          </a:p>
          <a:p>
            <a:pPr>
              <a:defRPr/>
            </a:pP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rcRect l="1120" t="1120" r="1860" b="1120"/>
          <a:stretch>
            <a:fillRect/>
          </a:stretch>
        </p:blipFill>
        <p:spPr>
          <a:xfrm>
            <a:off x="1265955" y="2104753"/>
            <a:ext cx="3081893" cy="3085182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  <p:sp>
        <p:nvSpPr>
          <p:cNvPr id="5" name=""/>
          <p:cNvSpPr txBox="1"/>
          <p:nvPr/>
        </p:nvSpPr>
        <p:spPr>
          <a:xfrm>
            <a:off x="976310" y="5294307"/>
            <a:ext cx="3790156" cy="775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500"/>
              <a:t>-</a:t>
            </a:r>
            <a:r>
              <a:rPr lang="ko-KR" altLang="en-US" sz="1500"/>
              <a:t> 네트워크를 훈련할 때 사용했던 이미지에 포함되지 않은 고양이 사진 하나를 입력 이미지로 선택</a:t>
            </a:r>
            <a:endParaRPr lang="ko-KR" altLang="en-US" sz="1500"/>
          </a:p>
        </p:txBody>
      </p:sp>
      <p:pic>
        <p:nvPicPr>
          <p:cNvPr id="6" name="설명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4750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1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5.3 </a:t>
            </a:r>
            <a:r>
              <a:rPr lang="ko-KR" altLang="en-US"/>
              <a:t>사전 훈련된 컨브넷 사용하기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작은 이미지 데이터셋에 딥러닝을 적용하는 일반적이고 매우 효과적인 방법</a:t>
            </a:r>
            <a:r>
              <a:rPr lang="en-US" altLang="ko-KR"/>
              <a:t>   </a:t>
            </a:r>
            <a:r>
              <a:rPr lang="en-US" altLang="ko-KR" b="1"/>
              <a:t>-&gt;  </a:t>
            </a:r>
            <a:r>
              <a:rPr lang="ko-KR" altLang="en-US" b="1"/>
              <a:t>사전 훈련된 네트워크</a:t>
            </a:r>
            <a:r>
              <a:rPr lang="ko-KR" altLang="en-US"/>
              <a:t>를 사용하는 것</a:t>
            </a:r>
            <a:endParaRPr lang="ko-KR" altLang="en-US"/>
          </a:p>
          <a:p>
            <a:pPr>
              <a:buFontTx/>
              <a:buChar char="-"/>
              <a:defRPr/>
            </a:pPr>
            <a:r>
              <a:rPr lang="ko-KR" altLang="en-US" sz="2200" b="1"/>
              <a:t>사전 훈련된 네트워크</a:t>
            </a:r>
            <a:r>
              <a:rPr lang="ko-KR" altLang="en-US" sz="2200"/>
              <a:t>는 일반적으로 대규모 이미지 분류 문제를 위해 대량의 데이터셋에서 미리 훈련되어 저장된 네트워크이다</a:t>
            </a:r>
            <a:r>
              <a:rPr lang="en-US" altLang="ko-KR" sz="2200"/>
              <a:t>.</a:t>
            </a:r>
            <a:endParaRPr lang="en-US" altLang="ko-KR" sz="2200"/>
          </a:p>
          <a:p>
            <a:pPr>
              <a:buFontTx/>
              <a:buChar char="-"/>
              <a:defRPr/>
            </a:pPr>
            <a:endParaRPr lang="en-US" altLang="ko-KR" sz="2500"/>
          </a:p>
          <a:p>
            <a:pPr lvl="0">
              <a:defRPr/>
            </a:pPr>
            <a:r>
              <a:rPr lang="ko-KR" altLang="en-US"/>
              <a:t>사전 훈련된 네트워크를 사용하는 방법</a:t>
            </a:r>
            <a:endParaRPr lang="ko-KR" altLang="en-US"/>
          </a:p>
          <a:p>
            <a:pPr>
              <a:buFontTx/>
              <a:buChar char="-"/>
              <a:defRPr/>
            </a:pPr>
            <a:r>
              <a:rPr lang="ko-KR" altLang="en-US" sz="2200" b="1"/>
              <a:t>특성 추출</a:t>
            </a:r>
            <a:r>
              <a:rPr lang="en-US" altLang="ko-KR" sz="2200"/>
              <a:t>(feature extraction)</a:t>
            </a:r>
            <a:endParaRPr lang="en-US" altLang="ko-KR" sz="2200"/>
          </a:p>
          <a:p>
            <a:pPr>
              <a:buFontTx/>
              <a:buChar char="-"/>
              <a:defRPr/>
            </a:pPr>
            <a:r>
              <a:rPr lang="ko-KR" altLang="en-US" sz="2200" b="1"/>
              <a:t>미세 조정</a:t>
            </a:r>
            <a:r>
              <a:rPr lang="en-US" altLang="ko-KR" sz="2200"/>
              <a:t>(fine tuning)</a:t>
            </a:r>
            <a:endParaRPr lang="en-US" altLang="ko-KR" sz="2200"/>
          </a:p>
        </p:txBody>
      </p:sp>
      <p:pic>
        <p:nvPicPr>
          <p:cNvPr id="4" name="설명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29000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5.4.1</a:t>
            </a:r>
            <a:r>
              <a:rPr lang="ko-KR" altLang="en-US"/>
              <a:t> 중간층의 활성화 시각화하기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85023" y="2350914"/>
            <a:ext cx="7021953" cy="1420985"/>
          </a:xfrm>
          <a:prstGeom prst="rect">
            <a:avLst/>
          </a:prstGeom>
          <a:ln w="28575">
            <a:solidFill>
              <a:srgbClr val="868686"/>
            </a:solidFill>
          </a:ln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69367" y="5002213"/>
            <a:ext cx="7053264" cy="514836"/>
          </a:xfrm>
          <a:prstGeom prst="rect">
            <a:avLst/>
          </a:prstGeom>
          <a:ln w="25717">
            <a:solidFill>
              <a:srgbClr val="868686"/>
            </a:solidFill>
          </a:ln>
        </p:spPr>
      </p:pic>
      <p:sp>
        <p:nvSpPr>
          <p:cNvPr id="6" name=""/>
          <p:cNvSpPr txBox="1"/>
          <p:nvPr/>
        </p:nvSpPr>
        <p:spPr>
          <a:xfrm>
            <a:off x="2757289" y="3905844"/>
            <a:ext cx="6677422" cy="319366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1500"/>
              <a:t>입력 텐서와 출력 텐서의 리스트로 모델 객체 만들기</a:t>
            </a:r>
            <a:endParaRPr lang="ko-KR" altLang="en-US" sz="1500"/>
          </a:p>
        </p:txBody>
      </p:sp>
      <p:sp>
        <p:nvSpPr>
          <p:cNvPr id="7" name=""/>
          <p:cNvSpPr txBox="1"/>
          <p:nvPr/>
        </p:nvSpPr>
        <p:spPr>
          <a:xfrm>
            <a:off x="2757289" y="5645744"/>
            <a:ext cx="6677422" cy="314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/>
              <a:t>예측 모드로 모델 실행하기</a:t>
            </a:r>
            <a:endParaRPr lang="ko-KR" altLang="en-US" sz="1500"/>
          </a:p>
        </p:txBody>
      </p:sp>
      <p:pic>
        <p:nvPicPr>
          <p:cNvPr id="8" name="설명">
            <a:hlinkClick r:id="" action="ppaction://media"/>
          </p:cNvPr>
          <p:cNvPicPr>
            <a:picLocks noRot="1"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29656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5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5.4.1</a:t>
            </a:r>
            <a:r>
              <a:rPr lang="ko-KR" altLang="en-US"/>
              <a:t> 중간층의 활성화 시각화하기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3851" y="1982231"/>
            <a:ext cx="4450080" cy="373380"/>
          </a:xfrm>
          <a:prstGeom prst="rect">
            <a:avLst/>
          </a:prstGeom>
          <a:ln w="28575">
            <a:solidFill>
              <a:srgbClr val="868686"/>
            </a:solidFill>
          </a:ln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08747" y="2630330"/>
            <a:ext cx="3370184" cy="3267747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54457" y="1972705"/>
            <a:ext cx="4442459" cy="373380"/>
          </a:xfrm>
          <a:prstGeom prst="rect">
            <a:avLst/>
          </a:prstGeom>
          <a:ln w="28575">
            <a:solidFill>
              <a:srgbClr val="868686"/>
            </a:solidFill>
          </a:ln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960711" y="2630329"/>
            <a:ext cx="3374786" cy="3292223"/>
          </a:xfrm>
          <a:prstGeom prst="rect">
            <a:avLst/>
          </a:prstGeom>
        </p:spPr>
      </p:pic>
      <p:sp>
        <p:nvSpPr>
          <p:cNvPr id="8" name=""/>
          <p:cNvSpPr txBox="1"/>
          <p:nvPr/>
        </p:nvSpPr>
        <p:spPr>
          <a:xfrm>
            <a:off x="842367" y="5964038"/>
            <a:ext cx="4851797" cy="56820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600"/>
              <a:t>-</a:t>
            </a:r>
            <a:r>
              <a:rPr lang="ko-KR" altLang="en-US" sz="1600"/>
              <a:t> 원본 모델의 첫 번째 층 활성화 중 </a:t>
            </a:r>
            <a:r>
              <a:rPr lang="en-US" altLang="ko-KR" sz="1600"/>
              <a:t>20</a:t>
            </a:r>
            <a:r>
              <a:rPr lang="ko-KR" altLang="en-US" sz="1600"/>
              <a:t>번째 채널</a:t>
            </a:r>
            <a:endParaRPr lang="ko-KR" altLang="en-US" sz="1600"/>
          </a:p>
          <a:p>
            <a:pPr>
              <a:defRPr/>
            </a:pPr>
            <a:r>
              <a:rPr lang="en-US" altLang="ko-KR" sz="1600"/>
              <a:t>-</a:t>
            </a:r>
            <a:r>
              <a:rPr lang="ko-KR" altLang="en-US" sz="1600"/>
              <a:t> 대각선 에지를 감지하도록 인코딩 된 것으로 예상</a:t>
            </a:r>
            <a:endParaRPr lang="ko-KR" altLang="en-US" sz="1600"/>
          </a:p>
        </p:txBody>
      </p:sp>
      <p:sp>
        <p:nvSpPr>
          <p:cNvPr id="9" name=""/>
          <p:cNvSpPr txBox="1"/>
          <p:nvPr/>
        </p:nvSpPr>
        <p:spPr>
          <a:xfrm>
            <a:off x="6373812" y="5957688"/>
            <a:ext cx="4851798" cy="822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/>
              <a:t>-</a:t>
            </a:r>
            <a:r>
              <a:rPr lang="ko-KR" altLang="en-US" sz="1600"/>
              <a:t> 원본 모델의 첫 번째 층 활성화 중 </a:t>
            </a:r>
            <a:r>
              <a:rPr lang="en-US" altLang="ko-KR" sz="1600"/>
              <a:t>16</a:t>
            </a:r>
            <a:r>
              <a:rPr lang="ko-KR" altLang="en-US" sz="1600"/>
              <a:t>번째 채널</a:t>
            </a:r>
            <a:endParaRPr lang="ko-KR" altLang="en-US" sz="1600"/>
          </a:p>
          <a:p>
            <a:pPr>
              <a:defRPr/>
            </a:pPr>
            <a:r>
              <a:rPr lang="en-US" altLang="ko-KR" sz="1600"/>
              <a:t>-</a:t>
            </a:r>
            <a:r>
              <a:rPr lang="ko-KR" altLang="en-US" sz="1600"/>
              <a:t> </a:t>
            </a:r>
            <a:r>
              <a:rPr lang="en-US" altLang="ko-KR" sz="1600"/>
              <a:t>‘</a:t>
            </a:r>
            <a:r>
              <a:rPr lang="ko-KR" altLang="en-US" sz="1600"/>
              <a:t>밝은 녹색 점</a:t>
            </a:r>
            <a:r>
              <a:rPr lang="en-US" altLang="ko-KR" sz="1600"/>
              <a:t>’</a:t>
            </a:r>
            <a:r>
              <a:rPr lang="ko-KR" altLang="en-US" sz="1600"/>
              <a:t>을 감지하는 것 같아 고양이 눈을</a:t>
            </a:r>
            <a:endParaRPr lang="ko-KR" altLang="en-US" sz="1600"/>
          </a:p>
          <a:p>
            <a:pPr>
              <a:defRPr/>
            </a:pPr>
            <a:r>
              <a:rPr lang="ko-KR" altLang="en-US" sz="1600"/>
              <a:t>   인코딩하기 좋음</a:t>
            </a:r>
            <a:endParaRPr lang="ko-KR" altLang="en-US" sz="1600"/>
          </a:p>
        </p:txBody>
      </p:sp>
      <p:sp>
        <p:nvSpPr>
          <p:cNvPr id="10" name=""/>
          <p:cNvSpPr/>
          <p:nvPr/>
        </p:nvSpPr>
        <p:spPr>
          <a:xfrm>
            <a:off x="3928070" y="1935757"/>
            <a:ext cx="297656" cy="297656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1" name=""/>
          <p:cNvSpPr/>
          <p:nvPr/>
        </p:nvSpPr>
        <p:spPr>
          <a:xfrm>
            <a:off x="9428360" y="1939331"/>
            <a:ext cx="297656" cy="297656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2" name="설명">
            <a:hlinkClick r:id="" action="ppaction://media"/>
          </p:cNvPr>
          <p:cNvPicPr>
            <a:picLocks noRot="1"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8"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20735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6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5.4.1</a:t>
            </a:r>
            <a:r>
              <a:rPr lang="ko-KR" altLang="en-US"/>
              <a:t> 중간층의 활성화 시각화하기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0" y="3079749"/>
            <a:ext cx="5257800" cy="2277666"/>
          </a:xfrm>
        </p:spPr>
        <p:txBody>
          <a:bodyPr/>
          <a:lstStyle/>
          <a:p>
            <a:pPr>
              <a:defRPr/>
            </a:pPr>
            <a:r>
              <a:rPr lang="en-US" altLang="ko-KR"/>
              <a:t>8</a:t>
            </a:r>
            <a:r>
              <a:rPr lang="ko-KR" altLang="en-US"/>
              <a:t>개의 활성화 맵에서 추출한 모든 채널을 그리기 위해 하나의 큰 이미지 텐서에 추출한 결과를 나란히 쌓음</a:t>
            </a:r>
            <a:endParaRPr lang="ko-KR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67752" y="1458515"/>
            <a:ext cx="4579620" cy="4953000"/>
          </a:xfrm>
          <a:prstGeom prst="rect">
            <a:avLst/>
          </a:prstGeom>
          <a:ln w="28575">
            <a:solidFill>
              <a:srgbClr val="868686"/>
            </a:solidFill>
          </a:ln>
        </p:spPr>
      </p:pic>
      <p:sp>
        <p:nvSpPr>
          <p:cNvPr id="7" name=""/>
          <p:cNvSpPr txBox="1"/>
          <p:nvPr/>
        </p:nvSpPr>
        <p:spPr>
          <a:xfrm>
            <a:off x="1164069" y="6477835"/>
            <a:ext cx="4385196" cy="28491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1300"/>
              <a:t>-</a:t>
            </a:r>
            <a:r>
              <a:rPr lang="ko-KR" altLang="en-US" sz="1300"/>
              <a:t> 중간층의 모든 활성화에 있는 채널 시각화하기 코드 中</a:t>
            </a:r>
            <a:endParaRPr lang="en-US" altLang="ko-KR" sz="1300"/>
          </a:p>
        </p:txBody>
      </p:sp>
      <p:pic>
        <p:nvPicPr>
          <p:cNvPr id="8" name="설명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0750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8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5.4.1</a:t>
            </a:r>
            <a:r>
              <a:rPr lang="ko-KR" altLang="en-US"/>
              <a:t> 중간층의 활성화 시각화하기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87879" y="1917858"/>
            <a:ext cx="8016240" cy="1264920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99310" y="3148965"/>
            <a:ext cx="7993380" cy="1303019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087880" y="4488418"/>
            <a:ext cx="8016240" cy="2255520"/>
          </a:xfrm>
          <a:prstGeom prst="rect">
            <a:avLst/>
          </a:prstGeom>
        </p:spPr>
      </p:pic>
      <p:sp>
        <p:nvSpPr>
          <p:cNvPr id="7" name=""/>
          <p:cNvSpPr txBox="1"/>
          <p:nvPr/>
        </p:nvSpPr>
        <p:spPr>
          <a:xfrm>
            <a:off x="5245695" y="1548406"/>
            <a:ext cx="1795859" cy="35826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&lt;</a:t>
            </a:r>
            <a:r>
              <a:rPr lang="ko-KR" altLang="en-US"/>
              <a:t>추출한 결과</a:t>
            </a:r>
            <a:r>
              <a:rPr lang="en-US" altLang="ko-KR"/>
              <a:t>&gt;</a:t>
            </a:r>
            <a:endParaRPr lang="en-US" altLang="ko-KR"/>
          </a:p>
        </p:txBody>
      </p:sp>
      <p:pic>
        <p:nvPicPr>
          <p:cNvPr id="8" name="설명">
            <a:hlinkClick r:id="" action="ppaction://media"/>
          </p:cNvPr>
          <p:cNvPicPr>
            <a:picLocks noRot="1"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 rotWithShape="1">
          <a:blip r:embed="rId7"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3703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5.4.1</a:t>
            </a:r>
            <a:r>
              <a:rPr lang="ko-KR" altLang="en-US"/>
              <a:t> 중간층의 활성화 시각화하기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67188" y="1311447"/>
            <a:ext cx="7320280" cy="2117552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050" y="3467100"/>
            <a:ext cx="5931309" cy="3033183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58695" y="3429000"/>
            <a:ext cx="5955797" cy="3045706"/>
          </a:xfrm>
          <a:prstGeom prst="rect">
            <a:avLst/>
          </a:prstGeom>
        </p:spPr>
      </p:pic>
      <p:pic>
        <p:nvPicPr>
          <p:cNvPr id="7" name="설명">
            <a:hlinkClick r:id="" action="ppaction://media"/>
          </p:cNvPr>
          <p:cNvPicPr>
            <a:picLocks noRot="1"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 rotWithShape="1">
          <a:blip r:embed="rId7"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2281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5.4.1</a:t>
            </a:r>
            <a:r>
              <a:rPr lang="ko-KR" altLang="en-US"/>
              <a:t> 중간층의 활성화 시각화하기</a:t>
            </a:r>
            <a:endParaRPr lang="ko-KR" altLang="en-US"/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452" y="1685051"/>
            <a:ext cx="6061498" cy="3137853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76950" y="1684655"/>
            <a:ext cx="6096000" cy="3158731"/>
          </a:xfrm>
          <a:prstGeom prst="rect">
            <a:avLst/>
          </a:prstGeom>
        </p:spPr>
      </p:pic>
      <p:sp>
        <p:nvSpPr>
          <p:cNvPr id="10" name=""/>
          <p:cNvSpPr txBox="1"/>
          <p:nvPr/>
        </p:nvSpPr>
        <p:spPr>
          <a:xfrm>
            <a:off x="1556741" y="5123061"/>
            <a:ext cx="9078518" cy="1307583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>
              <a:buFont typeface="Arial"/>
              <a:buChar char="•"/>
              <a:defRPr/>
            </a:pPr>
            <a:r>
              <a:rPr lang="ko-KR" altLang="en-US" sz="1600"/>
              <a:t>첫 번째 층은 여러 종류의 에지 감지기를 모아놓은 것 </a:t>
            </a:r>
            <a:r>
              <a:rPr lang="en-US" altLang="ko-KR" sz="1600"/>
              <a:t>-</a:t>
            </a:r>
            <a:r>
              <a:rPr lang="ko-KR" altLang="en-US" sz="1600"/>
              <a:t> 초기 사진에 있는 거의 모든 정보 유지</a:t>
            </a:r>
            <a:endParaRPr lang="ko-KR" altLang="en-US" sz="1600"/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 sz="1600"/>
              <a:t>상위 층으로 갈수록 활성화는 점점 더 추상적으로 되고 시각적으로 이해하기 어려워짐 </a:t>
            </a:r>
            <a:endParaRPr lang="ko-KR" altLang="en-US" sz="1600"/>
          </a:p>
          <a:p>
            <a:pPr marL="0" indent="0">
              <a:buFont typeface="Arial"/>
              <a:buNone/>
              <a:defRPr/>
            </a:pPr>
            <a:r>
              <a:rPr lang="ko-KR" altLang="en-US" sz="1600"/>
              <a:t>      </a:t>
            </a:r>
            <a:r>
              <a:rPr lang="en-US" altLang="ko-KR" sz="1600"/>
              <a:t>-&gt;</a:t>
            </a:r>
            <a:r>
              <a:rPr lang="ko-KR" altLang="en-US" sz="1600"/>
              <a:t> 시각적 콘텐츠에 관한 정보</a:t>
            </a:r>
            <a:r>
              <a:rPr lang="en-US" altLang="ko-KR" sz="1600"/>
              <a:t>↓</a:t>
            </a:r>
            <a:r>
              <a:rPr lang="ko-KR" altLang="en-US" sz="1600"/>
              <a:t> </a:t>
            </a:r>
            <a:r>
              <a:rPr lang="en-US" altLang="ko-KR" sz="1600"/>
              <a:t>/</a:t>
            </a:r>
            <a:r>
              <a:rPr lang="ko-KR" altLang="en-US" sz="1600"/>
              <a:t> 이미지 클래스에 관한 정보</a:t>
            </a:r>
            <a:r>
              <a:rPr lang="en-US" altLang="ko-KR" sz="1600"/>
              <a:t>↑</a:t>
            </a:r>
            <a:endParaRPr lang="en-US" altLang="ko-KR" sz="1600"/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 sz="1600"/>
              <a:t>비어있는 활성화가 층이 깊어짐에 따라 늘어남 </a:t>
            </a:r>
            <a:endParaRPr lang="ko-KR" altLang="en-US" sz="1600"/>
          </a:p>
          <a:p>
            <a:pPr marL="0" indent="0">
              <a:buFont typeface="Arial"/>
              <a:buNone/>
              <a:defRPr/>
            </a:pPr>
            <a:r>
              <a:rPr lang="ko-KR" altLang="en-US" sz="1600"/>
              <a:t>      </a:t>
            </a:r>
            <a:r>
              <a:rPr lang="en-US" altLang="ko-KR" sz="1600"/>
              <a:t>-&gt;</a:t>
            </a:r>
            <a:r>
              <a:rPr lang="ko-KR" altLang="en-US" sz="1600"/>
              <a:t> 필터에 인코딩 패턴이 입력 이미지에 나타나지 않음을 의미</a:t>
            </a:r>
            <a:endParaRPr lang="ko-KR" altLang="en-US" sz="1600"/>
          </a:p>
        </p:txBody>
      </p:sp>
      <p:pic>
        <p:nvPicPr>
          <p:cNvPr id="12" name="설명">
            <a:hlinkClick r:id="" action="ppaction://media"/>
          </p:cNvPr>
          <p:cNvPicPr>
            <a:picLocks noRot="1"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37562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1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5.4.2</a:t>
            </a:r>
            <a:r>
              <a:rPr lang="ko-KR" altLang="en-US"/>
              <a:t> 컨브넷 필터 시각화하기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99840" indent="-399840">
              <a:buFont typeface="Wingdings"/>
              <a:buChar char="Ø"/>
              <a:defRPr/>
            </a:pPr>
            <a:r>
              <a:rPr lang="ko-KR" altLang="en-US"/>
              <a:t>각 필터가 반응하는 시각적 패턴을 그려보는 것</a:t>
            </a:r>
            <a:endParaRPr lang="ko-KR" altLang="en-US"/>
          </a:p>
          <a:p>
            <a:pPr marL="399840" indent="-399840">
              <a:buFont typeface="Wingdings"/>
              <a:buChar char="Ø"/>
              <a:defRPr/>
            </a:pPr>
            <a:endParaRPr lang="en-US" altLang="ko-KR"/>
          </a:p>
          <a:p>
            <a:pPr marL="399840" indent="-399840">
              <a:buFont typeface="Wingdings"/>
              <a:buChar char="Ø"/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en-US" altLang="ko-KR" sz="2600"/>
              <a:t>-</a:t>
            </a:r>
            <a:r>
              <a:rPr lang="ko-KR" altLang="en-US" sz="2600"/>
              <a:t> 빈 입력 이미지에서 시작해서 특정 필터의 응답을 최대화하기 위해 컨브넷 입력 이미지에 경사 상승법</a:t>
            </a:r>
            <a:r>
              <a:rPr lang="en-US" altLang="ko-KR" sz="2600"/>
              <a:t>*</a:t>
            </a:r>
            <a:r>
              <a:rPr lang="ko-KR" altLang="en-US" sz="2600"/>
              <a:t>을 적용한다</a:t>
            </a:r>
            <a:r>
              <a:rPr lang="en-US" altLang="ko-KR" sz="2600"/>
              <a:t>.</a:t>
            </a:r>
            <a:endParaRPr lang="en-US" altLang="ko-KR" sz="2600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en-US" altLang="ko-KR" sz="2000"/>
              <a:t>*</a:t>
            </a:r>
            <a:r>
              <a:rPr lang="ko-KR" altLang="en-US" sz="2000"/>
              <a:t>경사 상승법이란</a:t>
            </a:r>
            <a:r>
              <a:rPr lang="en-US" altLang="ko-KR" sz="2000"/>
              <a:t>?</a:t>
            </a:r>
            <a:endParaRPr lang="en-US" altLang="ko-KR" sz="2000"/>
          </a:p>
          <a:p>
            <a:pPr marL="0" indent="0">
              <a:buNone/>
              <a:defRPr/>
            </a:pPr>
            <a:r>
              <a:rPr lang="ko-KR" altLang="en-US" sz="2000"/>
              <a:t> 손실 함수의 값이 커지는 방향으로 그래디언트를 업데이트하는 것</a:t>
            </a:r>
            <a:endParaRPr lang="ko-KR" altLang="en-US" sz="2000"/>
          </a:p>
        </p:txBody>
      </p:sp>
      <p:pic>
        <p:nvPicPr>
          <p:cNvPr id="4" name="설명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23422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5.4.2</a:t>
            </a:r>
            <a:r>
              <a:rPr lang="ko-KR" altLang="en-US"/>
              <a:t> 컨브넷 필터 시각화하기</a:t>
            </a:r>
            <a:endParaRPr lang="ko-KR" altLang="en-US"/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21329" y="4202352"/>
            <a:ext cx="6149340" cy="335280"/>
          </a:xfrm>
          <a:prstGeom prst="rect">
            <a:avLst/>
          </a:prstGeom>
          <a:ln w="28575">
            <a:solidFill>
              <a:srgbClr val="868686"/>
            </a:solidFill>
          </a:ln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28950" y="1783080"/>
            <a:ext cx="6134100" cy="1645919"/>
          </a:xfrm>
          <a:prstGeom prst="rect">
            <a:avLst/>
          </a:prstGeom>
          <a:ln w="28575">
            <a:solidFill>
              <a:srgbClr val="868686"/>
            </a:solidFill>
          </a:ln>
        </p:spPr>
      </p:pic>
      <p:sp>
        <p:nvSpPr>
          <p:cNvPr id="10" name=""/>
          <p:cNvSpPr txBox="1"/>
          <p:nvPr/>
        </p:nvSpPr>
        <p:spPr>
          <a:xfrm>
            <a:off x="3045023" y="3507779"/>
            <a:ext cx="6141642" cy="54796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500"/>
              <a:t>-</a:t>
            </a:r>
            <a:r>
              <a:rPr lang="ko-KR" altLang="en-US" sz="1500"/>
              <a:t> </a:t>
            </a:r>
            <a:r>
              <a:rPr lang="en-US" altLang="ko-KR" sz="1500"/>
              <a:t>ImageNet</a:t>
            </a:r>
            <a:r>
              <a:rPr lang="ko-KR" altLang="en-US" sz="1500"/>
              <a:t>에 사전 훈련된 </a:t>
            </a:r>
            <a:r>
              <a:rPr lang="en-US" altLang="ko-KR" sz="1500"/>
              <a:t>VGG16</a:t>
            </a:r>
            <a:r>
              <a:rPr lang="ko-KR" altLang="en-US" sz="1500"/>
              <a:t> 네트워크에서 </a:t>
            </a:r>
            <a:r>
              <a:rPr lang="en-US" altLang="ko-KR" sz="1500"/>
              <a:t>block3_conv1</a:t>
            </a:r>
            <a:r>
              <a:rPr lang="ko-KR" altLang="en-US" sz="1500"/>
              <a:t> 층 필터 </a:t>
            </a:r>
            <a:r>
              <a:rPr lang="en-US" altLang="ko-KR" sz="1500"/>
              <a:t>0</a:t>
            </a:r>
            <a:r>
              <a:rPr lang="ko-KR" altLang="en-US" sz="1500"/>
              <a:t>번의 활성화를 손실로 정의 </a:t>
            </a:r>
            <a:endParaRPr lang="ko-KR" altLang="en-US" sz="1500"/>
          </a:p>
        </p:txBody>
      </p:sp>
      <p:sp>
        <p:nvSpPr>
          <p:cNvPr id="11" name=""/>
          <p:cNvSpPr txBox="1"/>
          <p:nvPr/>
        </p:nvSpPr>
        <p:spPr>
          <a:xfrm>
            <a:off x="3064867" y="4636890"/>
            <a:ext cx="6092031" cy="54280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500"/>
              <a:t>-</a:t>
            </a:r>
            <a:r>
              <a:rPr lang="ko-KR" altLang="en-US" sz="1500"/>
              <a:t> 모델의 입력에 대한 손실의 그래디언트를 구하기 위해 </a:t>
            </a:r>
            <a:r>
              <a:rPr lang="en-US" altLang="ko-KR" sz="1500"/>
              <a:t>backend</a:t>
            </a:r>
            <a:r>
              <a:rPr lang="ko-KR" altLang="en-US" sz="1500"/>
              <a:t> 모듈의 </a:t>
            </a:r>
            <a:r>
              <a:rPr lang="en-US" altLang="ko-KR" sz="1500"/>
              <a:t>gradients</a:t>
            </a:r>
            <a:r>
              <a:rPr lang="ko-KR" altLang="en-US" sz="1500"/>
              <a:t> 함수를 이용</a:t>
            </a:r>
            <a:endParaRPr lang="ko-KR" altLang="en-US" sz="1500"/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21330" y="5267722"/>
            <a:ext cx="6149340" cy="342900"/>
          </a:xfrm>
          <a:prstGeom prst="rect">
            <a:avLst/>
          </a:prstGeom>
          <a:ln w="28575">
            <a:solidFill>
              <a:srgbClr val="868686"/>
            </a:solidFill>
          </a:ln>
        </p:spPr>
      </p:pic>
      <p:sp>
        <p:nvSpPr>
          <p:cNvPr id="13" name=""/>
          <p:cNvSpPr txBox="1"/>
          <p:nvPr/>
        </p:nvSpPr>
        <p:spPr>
          <a:xfrm>
            <a:off x="3049983" y="5688211"/>
            <a:ext cx="6092032" cy="996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500"/>
              <a:t>-</a:t>
            </a:r>
            <a:r>
              <a:rPr lang="ko-KR" altLang="en-US" sz="1500"/>
              <a:t> 경사 상승법 과정을 부드럽게 하기 위해 그래디언트 텐서를 </a:t>
            </a:r>
            <a:r>
              <a:rPr lang="en-US" altLang="ko-KR" sz="1500"/>
              <a:t>L2</a:t>
            </a:r>
            <a:r>
              <a:rPr lang="ko-KR" altLang="en-US" sz="1500"/>
              <a:t>노름으로 나누어 정규화</a:t>
            </a:r>
            <a:endParaRPr lang="ko-KR" altLang="en-US" sz="1500"/>
          </a:p>
          <a:p>
            <a:pPr>
              <a:defRPr/>
            </a:pPr>
            <a:r>
              <a:rPr lang="en-US" altLang="ko-KR" sz="1500"/>
              <a:t>-&gt;</a:t>
            </a:r>
            <a:r>
              <a:rPr lang="ko-KR" altLang="en-US" sz="1500"/>
              <a:t> 입력 이미지에 적용할 수정량의 크기를 항상 일정 범위 안에 놓을 수 있음</a:t>
            </a:r>
            <a:endParaRPr lang="ko-KR" altLang="en-US" sz="1500"/>
          </a:p>
        </p:txBody>
      </p:sp>
      <p:pic>
        <p:nvPicPr>
          <p:cNvPr id="15" name="설명">
            <a:hlinkClick r:id="" action="ppaction://media"/>
          </p:cNvPr>
          <p:cNvPicPr>
            <a:picLocks noRot="1"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 rotWithShape="1">
          <a:blip r:embed="rId7"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34016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7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5.4.2</a:t>
            </a:r>
            <a:r>
              <a:rPr lang="ko-KR" altLang="en-US"/>
              <a:t> 컨브넷 필터 시각화하기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11949" y="2837656"/>
            <a:ext cx="4860130" cy="3339306"/>
          </a:xfrm>
        </p:spPr>
        <p:txBody>
          <a:bodyPr/>
          <a:lstStyle/>
          <a:p>
            <a:pPr>
              <a:defRPr/>
            </a:pPr>
            <a:r>
              <a:rPr lang="en-US" altLang="ko-KR" sz="2000"/>
              <a:t>iterate</a:t>
            </a:r>
            <a:r>
              <a:rPr lang="ko-KR" altLang="en-US" sz="2000"/>
              <a:t>는 넘파이 텐서를 입력으로 받아 손실과 그래디언트 </a:t>
            </a:r>
            <a:r>
              <a:rPr lang="en-US" altLang="ko-KR" sz="2000"/>
              <a:t>2</a:t>
            </a:r>
            <a:r>
              <a:rPr lang="ko-KR" altLang="en-US" sz="2000"/>
              <a:t>개의 넘파이 텐서를 반환함</a:t>
            </a:r>
            <a:endParaRPr lang="ko-KR" altLang="en-US" sz="2000"/>
          </a:p>
          <a:p>
            <a:pPr>
              <a:defRPr/>
            </a:pPr>
            <a:endParaRPr lang="ko-KR" altLang="en-US" sz="2000"/>
          </a:p>
          <a:p>
            <a:pPr>
              <a:defRPr/>
            </a:pPr>
            <a:endParaRPr lang="ko-KR" altLang="en-US" sz="2000"/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49739" y="1861183"/>
            <a:ext cx="5046260" cy="962581"/>
          </a:xfrm>
          <a:prstGeom prst="rect">
            <a:avLst/>
          </a:prstGeom>
          <a:ln w="28575">
            <a:solidFill>
              <a:srgbClr val="868686"/>
            </a:solidFill>
          </a:ln>
        </p:spPr>
      </p:pic>
      <p:sp>
        <p:nvSpPr>
          <p:cNvPr id="8" name=""/>
          <p:cNvSpPr/>
          <p:nvPr/>
        </p:nvSpPr>
        <p:spPr>
          <a:xfrm>
            <a:off x="3079750" y="2600523"/>
            <a:ext cx="2897187" cy="26789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cxnSp>
        <p:nvCxnSpPr>
          <p:cNvPr id="9" name=""/>
          <p:cNvCxnSpPr>
            <a:stCxn id="8" idx="3"/>
            <a:endCxn id="10" idx="1"/>
          </p:cNvCxnSpPr>
          <p:nvPr/>
        </p:nvCxnSpPr>
        <p:spPr>
          <a:xfrm>
            <a:off x="5976938" y="2734468"/>
            <a:ext cx="708422" cy="531218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"/>
          <p:cNvSpPr/>
          <p:nvPr/>
        </p:nvSpPr>
        <p:spPr>
          <a:xfrm>
            <a:off x="6685360" y="2769593"/>
            <a:ext cx="4871640" cy="99218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45130" y="3204288"/>
            <a:ext cx="5050869" cy="1909829"/>
          </a:xfrm>
          <a:prstGeom prst="rect">
            <a:avLst/>
          </a:prstGeom>
          <a:ln w="28575">
            <a:solidFill>
              <a:srgbClr val="868686"/>
            </a:solidFill>
          </a:ln>
        </p:spPr>
      </p:pic>
      <p:sp>
        <p:nvSpPr>
          <p:cNvPr id="12" name=""/>
          <p:cNvSpPr txBox="1"/>
          <p:nvPr/>
        </p:nvSpPr>
        <p:spPr>
          <a:xfrm>
            <a:off x="1035844" y="5249664"/>
            <a:ext cx="5060156" cy="31103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500"/>
              <a:t>-</a:t>
            </a:r>
            <a:r>
              <a:rPr lang="ko-KR" altLang="en-US" sz="1500"/>
              <a:t> 루프를 만들어 경사 상승법 구성 </a:t>
            </a:r>
            <a:endParaRPr lang="ko-KR" altLang="en-US" sz="1500"/>
          </a:p>
        </p:txBody>
      </p:sp>
      <p:pic>
        <p:nvPicPr>
          <p:cNvPr id="14" name="설명">
            <a:hlinkClick r:id="" action="ppaction://media"/>
          </p:cNvPr>
          <p:cNvPicPr>
            <a:picLocks noRot="1"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2672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9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5.4.2</a:t>
            </a:r>
            <a:r>
              <a:rPr lang="ko-KR" altLang="en-US"/>
              <a:t> 컨브넷 필터 시각화하기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87028" y="4474765"/>
            <a:ext cx="4820445" cy="54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1500"/>
              <a:t>-</a:t>
            </a:r>
            <a:r>
              <a:rPr lang="ko-KR" altLang="en-US" sz="1500"/>
              <a:t> 결과 이미지 텐서를 출력 가능한 이미지로 변경하기 위한 유틸리티 함수</a:t>
            </a:r>
            <a:endParaRPr lang="ko-KR" altLang="en-US" sz="1500"/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40010" y="1749042"/>
            <a:ext cx="4635102" cy="2584420"/>
          </a:xfrm>
          <a:prstGeom prst="rect">
            <a:avLst/>
          </a:prstGeom>
          <a:ln w="28575">
            <a:solidFill>
              <a:srgbClr val="868686"/>
            </a:solidFill>
          </a:ln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91989" y="1736011"/>
            <a:ext cx="4587240" cy="3642360"/>
          </a:xfrm>
          <a:prstGeom prst="rect">
            <a:avLst/>
          </a:prstGeom>
          <a:ln w="28575">
            <a:solidFill>
              <a:srgbClr val="868686"/>
            </a:solidFill>
          </a:ln>
        </p:spPr>
      </p:pic>
      <p:sp>
        <p:nvSpPr>
          <p:cNvPr id="9" name="내용 개체 틀 2"/>
          <p:cNvSpPr/>
          <p:nvPr/>
        </p:nvSpPr>
        <p:spPr>
          <a:xfrm>
            <a:off x="6368257" y="5490369"/>
            <a:ext cx="4770833" cy="918369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층의 이름과 필터 번호를 입력으로 받아 필터 활성화를 최대화하는 패턴을 이미지 텐서로 출력하는 함수 작성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" name="설명">
            <a:hlinkClick r:id="" action="ppaction://media"/>
          </p:cNvPr>
          <p:cNvPicPr>
            <a:picLocks noRot="1"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5031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1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199" y="379991"/>
            <a:ext cx="10515600" cy="1306443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5.3.1 </a:t>
            </a:r>
            <a:r>
              <a:rPr lang="ko-KR" altLang="en-US"/>
              <a:t>특성 추출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44902" y="1883658"/>
            <a:ext cx="5451098" cy="4071372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2100" b="0" i="0">
                <a:solidFill>
                  <a:schemeClr val="tx1"/>
                </a:solidFill>
                <a:effectLst/>
                <a:latin typeface="-apple-system"/>
              </a:rPr>
              <a:t>특성 추출은 사전에 훈련된 네트워크의 합성곱 기반 층을 선택하여 새로운 데이터를 통과시키고</a:t>
            </a:r>
            <a:r>
              <a:rPr lang="en-US" altLang="ko-KR" sz="2100" b="0" i="0">
                <a:solidFill>
                  <a:schemeClr val="tx1"/>
                </a:solidFill>
                <a:effectLst/>
                <a:latin typeface="-apple-system"/>
              </a:rPr>
              <a:t>, </a:t>
            </a:r>
            <a:r>
              <a:rPr lang="ko-KR" altLang="en-US" sz="2100" b="0" i="0">
                <a:solidFill>
                  <a:schemeClr val="tx1"/>
                </a:solidFill>
                <a:effectLst/>
                <a:latin typeface="-apple-system"/>
              </a:rPr>
              <a:t>그 출력으로 새로운 분류기를 훈련함</a:t>
            </a:r>
            <a:endParaRPr lang="ko-KR" altLang="en-US" sz="2100" b="0" i="0">
              <a:solidFill>
                <a:schemeClr val="tx1"/>
              </a:solidFill>
              <a:effectLst/>
              <a:latin typeface="-apple-system"/>
            </a:endParaRPr>
          </a:p>
          <a:p>
            <a:pPr algn="l">
              <a:defRPr/>
            </a:pPr>
            <a:r>
              <a:rPr lang="ko-KR" altLang="en-US" sz="2100" b="0" i="0">
                <a:solidFill>
                  <a:schemeClr val="tx1"/>
                </a:solidFill>
                <a:effectLst/>
                <a:latin typeface="-apple-system"/>
              </a:rPr>
              <a:t>컨브넷은 이미지 분류를 위해 두 부분으로 구성됨</a:t>
            </a:r>
            <a:endParaRPr lang="ko-KR" altLang="en-US" sz="2100" b="0" i="0">
              <a:solidFill>
                <a:schemeClr val="tx1"/>
              </a:solidFill>
              <a:effectLst/>
              <a:latin typeface="-apple-system"/>
            </a:endParaRPr>
          </a:p>
          <a:p>
            <a:pPr marL="0" indent="0" algn="l">
              <a:buNone/>
              <a:defRPr/>
            </a:pPr>
            <a:r>
              <a:rPr lang="en-US" altLang="ko-KR" sz="1400" b="0" i="0">
                <a:solidFill>
                  <a:schemeClr val="tx1"/>
                </a:solidFill>
                <a:effectLst/>
                <a:latin typeface="-apple-system"/>
              </a:rPr>
              <a:t>  - </a:t>
            </a:r>
            <a:r>
              <a:rPr lang="ko-KR" altLang="en-US" sz="1400" b="0" i="0">
                <a:solidFill>
                  <a:schemeClr val="tx1"/>
                </a:solidFill>
                <a:effectLst/>
                <a:latin typeface="-apple-system"/>
              </a:rPr>
              <a:t>합성곱 기반 층 </a:t>
            </a:r>
            <a:r>
              <a:rPr lang="en-US" altLang="ko-KR" sz="1400" b="0" i="0">
                <a:solidFill>
                  <a:schemeClr val="tx1"/>
                </a:solidFill>
                <a:effectLst/>
                <a:latin typeface="-apple-system"/>
              </a:rPr>
              <a:t>: </a:t>
            </a:r>
            <a:r>
              <a:rPr lang="ko-KR" altLang="en-US" sz="1400" b="0" i="0">
                <a:solidFill>
                  <a:schemeClr val="tx1"/>
                </a:solidFill>
                <a:effectLst/>
                <a:latin typeface="-apple-system"/>
              </a:rPr>
              <a:t>합성곱과 풀링 층으로 구성</a:t>
            </a:r>
            <a:endParaRPr lang="ko-KR" altLang="en-US" sz="1400" b="0" i="0">
              <a:solidFill>
                <a:schemeClr val="tx1"/>
              </a:solidFill>
              <a:effectLst/>
              <a:latin typeface="-apple-system"/>
            </a:endParaRPr>
          </a:p>
          <a:p>
            <a:pPr marL="0" indent="0" algn="l">
              <a:buNone/>
              <a:defRPr/>
            </a:pPr>
            <a:r>
              <a:rPr lang="en-US" altLang="ko-KR" sz="1400" b="0" i="0">
                <a:solidFill>
                  <a:schemeClr val="tx1"/>
                </a:solidFill>
                <a:effectLst/>
                <a:latin typeface="-apple-system"/>
              </a:rPr>
              <a:t>  - </a:t>
            </a:r>
            <a:r>
              <a:rPr lang="ko-KR" altLang="en-US" sz="1400" b="0" i="0">
                <a:solidFill>
                  <a:schemeClr val="tx1"/>
                </a:solidFill>
                <a:effectLst/>
                <a:latin typeface="-apple-system"/>
              </a:rPr>
              <a:t>완전 연결 분류기</a:t>
            </a:r>
            <a:endParaRPr lang="ko-KR" altLang="en-US" sz="1400" b="0" i="0">
              <a:solidFill>
                <a:schemeClr val="tx1"/>
              </a:solidFill>
              <a:effectLst/>
              <a:latin typeface="-apple-system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 sz="2100" b="0" i="0">
                <a:solidFill>
                  <a:schemeClr val="tx1"/>
                </a:solidFill>
                <a:effectLst/>
                <a:latin typeface="-apple-system"/>
              </a:rPr>
              <a:t>완전 연결 분류기 재사용은 권장하지 않고 있다</a:t>
            </a:r>
            <a:r>
              <a:rPr lang="en-US" altLang="ko-KR" sz="2100" b="0" i="0">
                <a:solidFill>
                  <a:schemeClr val="tx1"/>
                </a:solidFill>
                <a:effectLst/>
                <a:latin typeface="-apple-system"/>
              </a:rPr>
              <a:t>. </a:t>
            </a:r>
            <a:r>
              <a:rPr lang="ko-KR" altLang="en-US" sz="2100" b="0" i="0">
                <a:solidFill>
                  <a:schemeClr val="tx1"/>
                </a:solidFill>
                <a:effectLst/>
                <a:latin typeface="-apple-system"/>
              </a:rPr>
              <a:t>합성곱 층에 학습된 표현이 더 일반적이어서 재사용이 가능하기 때문</a:t>
            </a:r>
            <a:endParaRPr lang="ko-KR" altLang="en-US" sz="2100" b="0" i="0">
              <a:solidFill>
                <a:schemeClr val="tx1"/>
              </a:solidFill>
              <a:effectLst/>
              <a:latin typeface="-apple-system"/>
            </a:endParaRPr>
          </a:p>
          <a:p>
            <a:pPr marL="285750" indent="-285750">
              <a:buFont typeface="Arial"/>
              <a:buChar char="•"/>
              <a:defRPr/>
            </a:pPr>
            <a:endParaRPr lang="ko-KR" altLang="en-US" sz="2100" b="0" i="0">
              <a:solidFill>
                <a:schemeClr val="tx1"/>
              </a:solidFill>
              <a:effectLst/>
              <a:latin typeface="-apple-system"/>
            </a:endParaRPr>
          </a:p>
          <a:p>
            <a:pPr marL="285750" indent="-285750">
              <a:buFont typeface="Arial"/>
              <a:buChar char="•"/>
              <a:defRPr/>
            </a:pPr>
            <a:endParaRPr lang="ko-KR" altLang="en-US" sz="2100" b="0" i="0">
              <a:solidFill>
                <a:schemeClr val="tx1"/>
              </a:solidFill>
              <a:effectLst/>
              <a:latin typeface="-apple-system"/>
            </a:endParaRPr>
          </a:p>
          <a:p>
            <a:pPr marL="0" indent="0" algn="l">
              <a:buNone/>
              <a:defRPr/>
            </a:pPr>
            <a:endParaRPr lang="ko-KR" altLang="en-US" sz="2100" b="0" i="0">
              <a:solidFill>
                <a:schemeClr val="tx1"/>
              </a:solidFill>
              <a:effectLst/>
              <a:latin typeface="-apple-system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10504" y="1595158"/>
            <a:ext cx="4827267" cy="3794984"/>
          </a:xfrm>
          <a:prstGeom prst="rect">
            <a:avLst/>
          </a:prstGeom>
          <a:solidFill>
            <a:schemeClr val="lt1"/>
          </a:solidFill>
          <a:ln w="28575">
            <a:noFill/>
          </a:ln>
        </p:spPr>
      </p:pic>
      <p:pic>
        <p:nvPicPr>
          <p:cNvPr id="17" name="설명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30844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58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5.4.2</a:t>
            </a:r>
            <a:r>
              <a:rPr lang="ko-KR" altLang="en-US"/>
              <a:t> 컨브넷 필터 시각화하기</a:t>
            </a:r>
            <a:endParaRPr lang="ko-KR" alt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3951" y="1964809"/>
            <a:ext cx="2528253" cy="2520315"/>
          </a:xfrm>
          <a:prstGeom prst="rect">
            <a:avLst/>
          </a:prstGeom>
          <a:ln w="25400">
            <a:solidFill>
              <a:schemeClr val="dk1"/>
            </a:solidFill>
          </a:ln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55747" y="1953577"/>
            <a:ext cx="2520315" cy="2520315"/>
          </a:xfrm>
          <a:prstGeom prst="rect">
            <a:avLst/>
          </a:prstGeom>
          <a:ln w="25400">
            <a:solidFill>
              <a:schemeClr val="dk1"/>
            </a:solidFill>
          </a:ln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53175" y="1949767"/>
            <a:ext cx="2528290" cy="2520314"/>
          </a:xfrm>
          <a:prstGeom prst="rect">
            <a:avLst/>
          </a:prstGeom>
          <a:ln w="25400">
            <a:solidFill>
              <a:schemeClr val="dk1"/>
            </a:solidFill>
          </a:ln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254729" y="1964292"/>
            <a:ext cx="2516352" cy="2520315"/>
          </a:xfrm>
          <a:prstGeom prst="rect">
            <a:avLst/>
          </a:prstGeom>
          <a:ln w="25400">
            <a:solidFill>
              <a:schemeClr val="dk1"/>
            </a:solidFill>
          </a:ln>
        </p:spPr>
      </p:pic>
      <p:cxnSp>
        <p:nvCxnSpPr>
          <p:cNvPr id="11" name=""/>
          <p:cNvCxnSpPr/>
          <p:nvPr/>
        </p:nvCxnSpPr>
        <p:spPr>
          <a:xfrm flipV="1">
            <a:off x="2623344" y="4898033"/>
            <a:ext cx="6885781" cy="14288"/>
          </a:xfrm>
          <a:prstGeom prst="straightConnector1">
            <a:avLst/>
          </a:prstGeom>
          <a:ln w="3175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"/>
          <p:cNvSpPr txBox="1"/>
          <p:nvPr/>
        </p:nvSpPr>
        <p:spPr>
          <a:xfrm>
            <a:off x="424259" y="1446807"/>
            <a:ext cx="3274218" cy="365007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>
              <a:buFont typeface="Wingdings"/>
              <a:buChar char="Ø"/>
              <a:defRPr/>
            </a:pPr>
            <a:r>
              <a:rPr lang="ko-KR" altLang="en-US"/>
              <a:t>컨브넷 필터 시각화 결과</a:t>
            </a:r>
            <a:endParaRPr lang="ko-KR" altLang="en-US"/>
          </a:p>
        </p:txBody>
      </p:sp>
      <p:sp>
        <p:nvSpPr>
          <p:cNvPr id="13" name=""/>
          <p:cNvSpPr txBox="1"/>
          <p:nvPr/>
        </p:nvSpPr>
        <p:spPr>
          <a:xfrm>
            <a:off x="2565002" y="4978995"/>
            <a:ext cx="6836172" cy="1791375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>
              <a:buFont typeface="Arial"/>
              <a:buChar char="•"/>
              <a:defRPr/>
            </a:pPr>
            <a:r>
              <a:rPr lang="ko-KR" altLang="en-US" sz="1600"/>
              <a:t>모델의 상위 층으로 갈수록 점점 더 복잡해지고 개선됨</a:t>
            </a:r>
            <a:endParaRPr lang="ko-KR" altLang="en-US" sz="1600"/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 sz="1600"/>
              <a:t>모델에 있는 첫 번째 층의 필터는 간단한 대각선 방향의 에지와 색깔을 인코딩</a:t>
            </a:r>
            <a:endParaRPr lang="ko-KR" altLang="en-US" sz="1600"/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 sz="1600"/>
              <a:t>두 번째 필터는 에지나 색깔의 조합으로 만들어진 간단한 질감을 인코딩</a:t>
            </a:r>
            <a:endParaRPr lang="ko-KR" altLang="en-US" sz="1600"/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 sz="1600"/>
              <a:t>더 상위 층의 필터는 깃털</a:t>
            </a:r>
            <a:r>
              <a:rPr lang="en-US" altLang="ko-KR" sz="1600"/>
              <a:t>,</a:t>
            </a:r>
            <a:r>
              <a:rPr lang="ko-KR" altLang="en-US" sz="1600"/>
              <a:t> 눈</a:t>
            </a:r>
            <a:r>
              <a:rPr lang="en-US" altLang="ko-KR" sz="1600"/>
              <a:t>,</a:t>
            </a:r>
            <a:r>
              <a:rPr lang="ko-KR" altLang="en-US" sz="1600"/>
              <a:t> 나뭇잎 등 자연적인 이미지에서 찾을 수 있는 질감을 닮아가기 시작</a:t>
            </a:r>
            <a:endParaRPr lang="ko-KR" altLang="en-US" sz="1600"/>
          </a:p>
        </p:txBody>
      </p:sp>
      <p:pic>
        <p:nvPicPr>
          <p:cNvPr id="15" name="설명">
            <a:hlinkClick r:id="" action="ppaction://media"/>
          </p:cNvPr>
          <p:cNvPicPr>
            <a:picLocks noRot="1"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8"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31546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5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684271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5.4.3</a:t>
            </a:r>
            <a:r>
              <a:rPr lang="ko-KR" altLang="en-US"/>
              <a:t> 클래스 활성화의 히트맵 시각화하기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>
              <a:defRPr/>
            </a:pPr>
            <a:r>
              <a:rPr lang="ko-KR" altLang="en-US"/>
              <a:t>이미지의 어느 부분이 컨브넷의 최종 분류 결정에 기여하는지 이해하는 데 유용</a:t>
            </a:r>
            <a:endParaRPr lang="ko-KR" altLang="en-US"/>
          </a:p>
          <a:p>
            <a:pPr marL="228600" indent="-228600">
              <a:defRPr/>
            </a:pPr>
            <a:endParaRPr lang="ko-KR" altLang="en-US"/>
          </a:p>
          <a:p>
            <a:pPr marL="228600" indent="-228600">
              <a:defRPr/>
            </a:pPr>
            <a:r>
              <a:rPr lang="ko-KR" altLang="en-US"/>
              <a:t>분류에 실수가 있는 경우 컨브넷의 결정 과정을 디버깅하는 데 도움이 됨</a:t>
            </a:r>
            <a:endParaRPr lang="ko-KR" altLang="en-US"/>
          </a:p>
          <a:p>
            <a:pPr marL="228600" indent="-228600">
              <a:defRPr/>
            </a:pPr>
            <a:endParaRPr lang="ko-KR" altLang="en-US"/>
          </a:p>
          <a:p>
            <a:pPr marL="228600" indent="-228600">
              <a:defRPr/>
            </a:pPr>
            <a:r>
              <a:rPr lang="ko-KR" altLang="en-US"/>
              <a:t>이미지 안의 특정 물체의 위치 파악에도 사용 가능</a:t>
            </a:r>
            <a:endParaRPr lang="ko-KR" altLang="en-US"/>
          </a:p>
          <a:p>
            <a:pPr marL="228600" indent="-228600">
              <a:defRPr/>
            </a:pPr>
            <a:endParaRPr lang="en-US" altLang="ko-KR"/>
          </a:p>
          <a:p>
            <a:pPr marL="228600" indent="-228600">
              <a:defRPr/>
            </a:pPr>
            <a:endParaRPr lang="en-US" altLang="ko-KR"/>
          </a:p>
          <a:p>
            <a:pPr marL="399840" indent="-399840">
              <a:buFont typeface="Wingdings"/>
              <a:buChar char="Ø"/>
              <a:defRPr/>
            </a:pPr>
            <a:endParaRPr lang="en-US" altLang="ko-KR"/>
          </a:p>
          <a:p>
            <a:pPr marL="399840" indent="-399840">
              <a:buFont typeface="Wingdings"/>
              <a:buChar char="Ø"/>
              <a:defRPr/>
            </a:pPr>
            <a:endParaRPr lang="en-US" altLang="ko-KR"/>
          </a:p>
        </p:txBody>
      </p:sp>
      <p:pic>
        <p:nvPicPr>
          <p:cNvPr id="6" name="설명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22890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8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684271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5.4.3</a:t>
            </a:r>
            <a:r>
              <a:rPr lang="ko-KR" altLang="en-US"/>
              <a:t> 클래스 활성화의 히트맵 시각화하기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671741" y="3009503"/>
            <a:ext cx="5991225" cy="43219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  <a:defRPr/>
            </a:pPr>
            <a:r>
              <a:rPr lang="ko-KR" altLang="en-US" sz="1500"/>
              <a:t>  예측 벡터를 이해하기 쉽게 디코딩</a:t>
            </a:r>
            <a:endParaRPr lang="ko-KR" altLang="en-US" sz="1500"/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48012" y="2110342"/>
            <a:ext cx="4090115" cy="268580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1288851" y="4892476"/>
            <a:ext cx="3968751" cy="315794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1500"/>
              <a:t>아프리카 코끼리 이미지를 적용</a:t>
            </a:r>
            <a:endParaRPr lang="ko-KR" altLang="en-US" sz="1500"/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79043" y="2322393"/>
            <a:ext cx="5959369" cy="555863"/>
          </a:xfrm>
          <a:prstGeom prst="rect">
            <a:avLst/>
          </a:prstGeom>
          <a:ln w="28575">
            <a:solidFill>
              <a:srgbClr val="868686"/>
            </a:solidFill>
          </a:ln>
        </p:spPr>
      </p:pic>
      <p:sp>
        <p:nvSpPr>
          <p:cNvPr id="12" name=""/>
          <p:cNvSpPr/>
          <p:nvPr/>
        </p:nvSpPr>
        <p:spPr>
          <a:xfrm>
            <a:off x="7713266" y="2543175"/>
            <a:ext cx="3829843" cy="31253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cxnSp>
        <p:nvCxnSpPr>
          <p:cNvPr id="13" name=""/>
          <p:cNvCxnSpPr>
            <a:stCxn id="12" idx="0"/>
            <a:endCxn id="16" idx="3"/>
          </p:cNvCxnSpPr>
          <p:nvPr/>
        </p:nvCxnSpPr>
        <p:spPr>
          <a:xfrm rot="16200000" flipV="1">
            <a:off x="8883897" y="1798886"/>
            <a:ext cx="827386" cy="66119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6582171" y="1677789"/>
            <a:ext cx="3730625" cy="35865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15" name=""/>
          <p:cNvSpPr txBox="1"/>
          <p:nvPr/>
        </p:nvSpPr>
        <p:spPr>
          <a:xfrm>
            <a:off x="6671469" y="1290834"/>
            <a:ext cx="2381249" cy="88173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300"/>
              <a:t>ImageNet </a:t>
            </a:r>
            <a:r>
              <a:rPr lang="ko-KR" altLang="en-US" sz="1300"/>
              <a:t>데이터셋에 대한 예측 결과에서 </a:t>
            </a:r>
            <a:r>
              <a:rPr lang="en-US" altLang="ko-KR" sz="1300"/>
              <a:t>top</a:t>
            </a:r>
            <a:r>
              <a:rPr lang="ko-KR" altLang="en-US" sz="1300"/>
              <a:t> 매개변수에 지정된 수만큼 최상위 항목 반환</a:t>
            </a:r>
            <a:endParaRPr lang="ko-KR" altLang="en-US" sz="1300"/>
          </a:p>
        </p:txBody>
      </p:sp>
      <p:sp>
        <p:nvSpPr>
          <p:cNvPr id="16" name=""/>
          <p:cNvSpPr/>
          <p:nvPr/>
        </p:nvSpPr>
        <p:spPr>
          <a:xfrm>
            <a:off x="6615510" y="1276746"/>
            <a:ext cx="2351484" cy="87808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84044" y="3562349"/>
            <a:ext cx="4646932" cy="290433"/>
          </a:xfrm>
          <a:prstGeom prst="rect">
            <a:avLst/>
          </a:prstGeom>
        </p:spPr>
      </p:pic>
      <p:pic>
        <p:nvPicPr>
          <p:cNvPr id="1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643255" y="3868578"/>
            <a:ext cx="6369647" cy="272448"/>
          </a:xfrm>
          <a:prstGeom prst="rect">
            <a:avLst/>
          </a:prstGeom>
        </p:spPr>
      </p:pic>
      <p:sp>
        <p:nvSpPr>
          <p:cNvPr id="20" name=""/>
          <p:cNvSpPr/>
          <p:nvPr/>
        </p:nvSpPr>
        <p:spPr>
          <a:xfrm>
            <a:off x="5639594" y="3505199"/>
            <a:ext cx="6359922" cy="68957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cxnSp>
        <p:nvCxnSpPr>
          <p:cNvPr id="21" name=""/>
          <p:cNvCxnSpPr>
            <a:stCxn id="20" idx="2"/>
            <a:endCxn id="23" idx="0"/>
          </p:cNvCxnSpPr>
          <p:nvPr/>
        </p:nvCxnSpPr>
        <p:spPr>
          <a:xfrm rot="10800000" flipV="1">
            <a:off x="7944843" y="4194770"/>
            <a:ext cx="874712" cy="40540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"/>
          <p:cNvSpPr txBox="1"/>
          <p:nvPr/>
        </p:nvSpPr>
        <p:spPr>
          <a:xfrm>
            <a:off x="6239668" y="4664273"/>
            <a:ext cx="3373437" cy="125837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buFont typeface="Arial"/>
              <a:buNone/>
              <a:defRPr/>
            </a:pPr>
            <a:r>
              <a:rPr lang="en-US" altLang="ko-KR"/>
              <a:t>&lt;</a:t>
            </a:r>
            <a:r>
              <a:rPr lang="ko-KR" altLang="en-US"/>
              <a:t> 상위 </a:t>
            </a:r>
            <a:r>
              <a:rPr lang="en-US" altLang="ko-KR"/>
              <a:t>3</a:t>
            </a:r>
            <a:r>
              <a:rPr lang="ko-KR" altLang="en-US"/>
              <a:t>개의 예측 클래스</a:t>
            </a:r>
            <a:r>
              <a:rPr lang="en-US" altLang="ko-KR"/>
              <a:t>&gt;</a:t>
            </a:r>
            <a:endParaRPr lang="en-US" altLang="ko-KR"/>
          </a:p>
          <a:p>
            <a:pPr marL="0" indent="0" algn="ctr">
              <a:buFont typeface="Arial"/>
              <a:buNone/>
              <a:defRPr/>
            </a:pPr>
            <a:endParaRPr lang="en-US" altLang="ko-KR" sz="800"/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 sz="1700"/>
              <a:t>아프리카 코끼리 </a:t>
            </a:r>
            <a:r>
              <a:rPr lang="en-US" altLang="ko-KR" sz="1700"/>
              <a:t>(92.5%)</a:t>
            </a:r>
            <a:endParaRPr lang="en-US" altLang="ko-KR" sz="1700"/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 sz="1700"/>
              <a:t>코끼리 </a:t>
            </a:r>
            <a:r>
              <a:rPr lang="en-US" altLang="ko-KR" sz="1700"/>
              <a:t>(7%)</a:t>
            </a:r>
            <a:endParaRPr lang="en-US" altLang="ko-KR" sz="1700"/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 sz="1700"/>
              <a:t>인도 코끼리 </a:t>
            </a:r>
            <a:r>
              <a:rPr lang="en-US" altLang="ko-KR" sz="1700"/>
              <a:t>(0.4%)</a:t>
            </a:r>
            <a:endParaRPr lang="en-US" altLang="ko-KR" sz="1700"/>
          </a:p>
        </p:txBody>
      </p:sp>
      <p:sp>
        <p:nvSpPr>
          <p:cNvPr id="23" name=""/>
          <p:cNvSpPr/>
          <p:nvPr/>
        </p:nvSpPr>
        <p:spPr>
          <a:xfrm>
            <a:off x="6193632" y="4600177"/>
            <a:ext cx="3502422" cy="132457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7" name="설명">
            <a:hlinkClick r:id="" action="ppaction://media"/>
          </p:cNvPr>
          <p:cNvPicPr>
            <a:picLocks noRot="1"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8"/>
          <a:stretch>
            <a:fillRect/>
          </a:stretch>
        </p:blipFill>
        <p:spPr>
          <a:xfrm>
            <a:off x="10820400" y="5495925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21391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68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684271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5.4.3</a:t>
            </a:r>
            <a:r>
              <a:rPr lang="ko-KR" altLang="en-US"/>
              <a:t> 클래스 활성화의 히트맵 시각화하기</a:t>
            </a:r>
            <a:endParaRPr lang="ko-KR" altLang="en-US"/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57174" y="1355992"/>
            <a:ext cx="2569051" cy="2600381"/>
          </a:xfrm>
          <a:prstGeom prst="rect">
            <a:avLst/>
          </a:prstGeom>
          <a:ln w="31750">
            <a:solidFill>
              <a:srgbClr val="ffd700"/>
            </a:solidFill>
          </a:ln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65512" y="4214341"/>
            <a:ext cx="3742592" cy="2457598"/>
          </a:xfrm>
          <a:prstGeom prst="rect">
            <a:avLst/>
          </a:prstGeom>
          <a:ln w="31750">
            <a:solidFill>
              <a:schemeClr val="accent5"/>
            </a:solidFill>
          </a:ln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32562" y="2190917"/>
            <a:ext cx="4317736" cy="2891383"/>
          </a:xfrm>
          <a:prstGeom prst="rect">
            <a:avLst/>
          </a:prstGeom>
          <a:ln w="31750">
            <a:solidFill>
              <a:schemeClr val="accent6"/>
            </a:solidFill>
          </a:ln>
        </p:spPr>
      </p:pic>
      <p:cxnSp>
        <p:nvCxnSpPr>
          <p:cNvPr id="16" name=""/>
          <p:cNvCxnSpPr>
            <a:stCxn id="13" idx="3"/>
          </p:cNvCxnSpPr>
          <p:nvPr/>
        </p:nvCxnSpPr>
        <p:spPr>
          <a:xfrm>
            <a:off x="4726226" y="2656182"/>
            <a:ext cx="1816258" cy="529731"/>
          </a:xfrm>
          <a:prstGeom prst="line">
            <a:avLst/>
          </a:prstGeom>
          <a:ln w="28575">
            <a:solidFill>
              <a:srgbClr val="ffd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"/>
          <p:cNvCxnSpPr>
            <a:stCxn id="14" idx="3"/>
          </p:cNvCxnSpPr>
          <p:nvPr/>
        </p:nvCxnSpPr>
        <p:spPr>
          <a:xfrm rot="5400000" flipH="1" flipV="1">
            <a:off x="5263006" y="4153736"/>
            <a:ext cx="1334488" cy="1244311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"/>
          <p:cNvSpPr txBox="1"/>
          <p:nvPr/>
        </p:nvSpPr>
        <p:spPr>
          <a:xfrm>
            <a:off x="6602016" y="1767084"/>
            <a:ext cx="4365628" cy="319367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1500"/>
              <a:t>&lt;</a:t>
            </a:r>
            <a:r>
              <a:rPr lang="ko-KR" altLang="en-US" sz="1500"/>
              <a:t> 히트맵에 원본 이미지를 겹친 이미지 </a:t>
            </a:r>
            <a:r>
              <a:rPr lang="en-US" altLang="ko-KR" sz="1500"/>
              <a:t>&gt;</a:t>
            </a:r>
            <a:endParaRPr lang="en-US" altLang="ko-KR" sz="1500"/>
          </a:p>
        </p:txBody>
      </p:sp>
      <p:sp>
        <p:nvSpPr>
          <p:cNvPr id="20" name=""/>
          <p:cNvSpPr/>
          <p:nvPr/>
        </p:nvSpPr>
        <p:spPr>
          <a:xfrm>
            <a:off x="7643812" y="3286323"/>
            <a:ext cx="515937" cy="48617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cxnSp>
        <p:nvCxnSpPr>
          <p:cNvPr id="22" name=""/>
          <p:cNvCxnSpPr>
            <a:stCxn id="20" idx="4"/>
          </p:cNvCxnSpPr>
          <p:nvPr/>
        </p:nvCxnSpPr>
        <p:spPr>
          <a:xfrm rot="16200000" flipH="1">
            <a:off x="6949883" y="4724407"/>
            <a:ext cx="2092322" cy="18850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"/>
          <p:cNvSpPr txBox="1"/>
          <p:nvPr/>
        </p:nvSpPr>
        <p:spPr>
          <a:xfrm>
            <a:off x="7326312" y="5904506"/>
            <a:ext cx="1656952" cy="512643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1400"/>
              <a:t>강하게 </a:t>
            </a:r>
            <a:endParaRPr lang="ko-KR" altLang="en-US" sz="1400"/>
          </a:p>
          <a:p>
            <a:pPr algn="ctr">
              <a:defRPr/>
            </a:pPr>
            <a:r>
              <a:rPr lang="ko-KR" altLang="en-US" sz="1400"/>
              <a:t>활성화 된 부분</a:t>
            </a:r>
            <a:endParaRPr lang="ko-KR" altLang="en-US" sz="1400"/>
          </a:p>
        </p:txBody>
      </p:sp>
      <p:pic>
        <p:nvPicPr>
          <p:cNvPr id="25" name="설명">
            <a:hlinkClick r:id="" action="ppaction://media"/>
          </p:cNvPr>
          <p:cNvPicPr>
            <a:picLocks noRot="1"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 rotWithShape="1">
          <a:blip r:embed="rId7"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9203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68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684271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5.4.3</a:t>
            </a:r>
            <a:r>
              <a:rPr lang="ko-KR" altLang="en-US"/>
              <a:t> 클래스 활성화의 히트맵 시각화하기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ko-KR" altLang="en-US" sz="2000"/>
              <a:t>이 시각화 기법은 </a:t>
            </a:r>
            <a:r>
              <a:rPr lang="en-US" altLang="ko-KR" sz="2000"/>
              <a:t>2</a:t>
            </a:r>
            <a:r>
              <a:rPr lang="ko-KR" altLang="en-US" sz="2000"/>
              <a:t>개의 중요한 질문에 답을 준다</a:t>
            </a:r>
            <a:r>
              <a:rPr lang="en-US" altLang="ko-KR" sz="2000"/>
              <a:t>.</a:t>
            </a:r>
            <a:endParaRPr lang="en-US" altLang="ko-KR" sz="2000"/>
          </a:p>
          <a:p>
            <a:pPr marL="0" indent="0">
              <a:buFont typeface="Arial"/>
              <a:buNone/>
              <a:defRPr/>
            </a:pPr>
            <a:endParaRPr lang="en-US" altLang="ko-KR" sz="2600"/>
          </a:p>
          <a:p>
            <a:pPr marL="0" indent="0">
              <a:buFont typeface="Arial"/>
              <a:buNone/>
              <a:defRPr/>
            </a:pPr>
            <a:r>
              <a:rPr lang="en-US" altLang="ko-KR" sz="2600" b="1"/>
              <a:t>Q. </a:t>
            </a:r>
            <a:r>
              <a:rPr lang="ko-KR" altLang="en-US" sz="2600" b="1"/>
              <a:t>왜 네트워크가 이 이미지에 아프리카 코끼리가 있다고 생각하는가</a:t>
            </a:r>
            <a:r>
              <a:rPr lang="en-US" altLang="ko-KR" sz="2600" b="1"/>
              <a:t>?</a:t>
            </a:r>
            <a:endParaRPr lang="en-US" altLang="ko-KR" sz="2600" b="1"/>
          </a:p>
          <a:p>
            <a:pPr marL="0" indent="0">
              <a:buFont typeface="Arial"/>
              <a:buNone/>
              <a:defRPr/>
            </a:pPr>
            <a:r>
              <a:rPr lang="en-US" altLang="ko-KR" sz="2600" b="1"/>
              <a:t>Q. </a:t>
            </a:r>
            <a:r>
              <a:rPr lang="ko-KR" altLang="en-US" sz="2600" b="1"/>
              <a:t>아프리카 코끼리가 사진 어디에 있는가</a:t>
            </a:r>
            <a:r>
              <a:rPr lang="en-US" altLang="ko-KR" sz="2600" b="1"/>
              <a:t>?</a:t>
            </a:r>
            <a:endParaRPr lang="en-US" altLang="ko-KR" sz="2600" b="1"/>
          </a:p>
          <a:p>
            <a:pPr marL="0" indent="0">
              <a:buFont typeface="Arial"/>
              <a:buNone/>
              <a:defRPr/>
            </a:pPr>
            <a:endParaRPr lang="en-US" altLang="ko-KR" sz="2500"/>
          </a:p>
          <a:p>
            <a:pPr marL="0" indent="0">
              <a:buFont typeface="Arial"/>
              <a:buNone/>
              <a:defRPr/>
            </a:pPr>
            <a:r>
              <a:rPr lang="en-US" altLang="ko-KR" sz="2500"/>
              <a:t>-</a:t>
            </a:r>
            <a:r>
              <a:rPr lang="ko-KR" altLang="en-US" sz="2500"/>
              <a:t> 특히 코끼리 새끼의 귀가 강하게 활성화된 점이 흥미롭다</a:t>
            </a:r>
            <a:r>
              <a:rPr lang="en-US" altLang="ko-KR" sz="2500"/>
              <a:t>.</a:t>
            </a:r>
            <a:r>
              <a:rPr lang="ko-KR" altLang="en-US" sz="2500"/>
              <a:t> 아마도 이것은 네트워크가 아프리카 코끼리와 인도 코끼리의 차이를 구분하는 방법일 것이다</a:t>
            </a:r>
            <a:r>
              <a:rPr lang="en-US" altLang="ko-KR" sz="2500"/>
              <a:t>.</a:t>
            </a:r>
            <a:endParaRPr lang="en-US" altLang="ko-KR" sz="2500"/>
          </a:p>
          <a:p>
            <a:pPr marL="0" indent="0">
              <a:buFont typeface="Arial"/>
              <a:buNone/>
              <a:defRPr/>
            </a:pPr>
            <a:endParaRPr lang="en-US" altLang="ko-KR" sz="2600"/>
          </a:p>
          <a:p>
            <a:pPr marL="0" indent="0">
              <a:buFont typeface="Arial"/>
              <a:buNone/>
              <a:defRPr/>
            </a:pPr>
            <a:endParaRPr lang="ko-KR" altLang="en-US" sz="2600"/>
          </a:p>
          <a:p>
            <a:pPr marL="0" indent="0">
              <a:buFont typeface="Arial"/>
              <a:buNone/>
              <a:defRPr/>
            </a:pPr>
            <a:endParaRPr lang="ko-KR" altLang="en-US" sz="2600"/>
          </a:p>
        </p:txBody>
      </p:sp>
      <p:pic>
        <p:nvPicPr>
          <p:cNvPr id="4" name="설명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26953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684271" cy="1325563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5.5</a:t>
            </a:r>
            <a:r>
              <a:rPr lang="ko-KR" altLang="en-US"/>
              <a:t> 요약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2600"/>
              <a:t>컨브넷은 시각적인 분류 문제를 다루는 데 최상의 도구이다</a:t>
            </a:r>
            <a:r>
              <a:rPr lang="en-US" altLang="ko-KR" sz="2600"/>
              <a:t>.</a:t>
            </a:r>
            <a:endParaRPr lang="en-US" altLang="ko-KR" sz="2600"/>
          </a:p>
          <a:p>
            <a:pPr>
              <a:defRPr/>
            </a:pPr>
            <a:r>
              <a:rPr lang="ko-KR" altLang="en-US" sz="2600"/>
              <a:t>컨브넷은 우리가 보는 세상을 표현하기 위한 패턴의 계층 구조와 개념을 학습한다</a:t>
            </a:r>
            <a:r>
              <a:rPr lang="en-US" altLang="ko-KR" sz="2600"/>
              <a:t>.</a:t>
            </a:r>
            <a:endParaRPr lang="en-US" altLang="ko-KR" sz="2600"/>
          </a:p>
          <a:p>
            <a:pPr>
              <a:defRPr/>
            </a:pPr>
            <a:r>
              <a:rPr lang="ko-KR" altLang="en-US" sz="2600"/>
              <a:t>과대적합을 줄이기 위해 데이터 증식을 사용해 특성 추출을 한다</a:t>
            </a:r>
            <a:r>
              <a:rPr lang="en-US" altLang="ko-KR" sz="2600"/>
              <a:t>.</a:t>
            </a:r>
            <a:r>
              <a:rPr lang="ko-KR" altLang="en-US" sz="2600"/>
              <a:t> </a:t>
            </a:r>
            <a:endParaRPr lang="ko-KR" altLang="en-US" sz="2600"/>
          </a:p>
          <a:p>
            <a:pPr>
              <a:defRPr/>
            </a:pPr>
            <a:r>
              <a:rPr lang="ko-KR" altLang="en-US" sz="2600"/>
              <a:t>사전 훈련된 컨브넷을 사용하여 특성 추출과 미세 조정을 할 수 있다</a:t>
            </a:r>
            <a:r>
              <a:rPr lang="en-US" altLang="ko-KR" sz="2600"/>
              <a:t>.</a:t>
            </a:r>
            <a:endParaRPr lang="en-US" altLang="ko-KR" sz="2600"/>
          </a:p>
          <a:p>
            <a:pPr>
              <a:defRPr/>
            </a:pPr>
            <a:r>
              <a:rPr lang="ko-KR" altLang="en-US" sz="2600"/>
              <a:t>클래스 활성화 히트맵을 포함하여 컨브넷이 학습한 필터를 시각화할 수 있다</a:t>
            </a:r>
            <a:r>
              <a:rPr lang="en-US" altLang="ko-KR" sz="2600"/>
              <a:t>.</a:t>
            </a:r>
            <a:endParaRPr lang="en-US" altLang="ko-KR" sz="2600"/>
          </a:p>
        </p:txBody>
      </p:sp>
      <p:pic>
        <p:nvPicPr>
          <p:cNvPr id="4" name="설명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32609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5.3.1 </a:t>
            </a:r>
            <a:r>
              <a:rPr lang="ko-KR" altLang="en-US"/>
              <a:t>특성 추출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825625"/>
            <a:ext cx="10942238" cy="4351338"/>
          </a:xfrm>
        </p:spPr>
        <p:txBody>
          <a:bodyPr/>
          <a:lstStyle/>
          <a:p>
            <a:pPr lvl="0">
              <a:defRPr/>
            </a:pPr>
            <a:endParaRPr lang="en-US" altLang="ko-KR" sz="2800" b="0" i="0">
              <a:solidFill>
                <a:schemeClr val="tx1"/>
              </a:solidFill>
              <a:effectLst/>
              <a:latin typeface="-apple-system"/>
            </a:endParaRPr>
          </a:p>
          <a:p>
            <a:pPr lvl="0">
              <a:defRPr/>
            </a:pPr>
            <a:r>
              <a:rPr lang="ko-KR" altLang="en-US" sz="3600" b="0" i="0">
                <a:solidFill>
                  <a:schemeClr val="tx1"/>
                </a:solidFill>
                <a:effectLst/>
                <a:latin typeface="-apple-system"/>
              </a:rPr>
              <a:t>특정 합성곱 층에서 추출한 표현의 일반성 및 재사용성 수준은 모델에 있는 층의 깊이에 따라 달려있음</a:t>
            </a:r>
            <a:endParaRPr lang="ko-KR" altLang="en-US" sz="3600" b="0" i="0">
              <a:solidFill>
                <a:schemeClr val="tx1"/>
              </a:solidFill>
              <a:effectLst/>
              <a:latin typeface="-apple-system"/>
            </a:endParaRPr>
          </a:p>
          <a:p>
            <a:pPr marL="0" lvl="0" indent="0">
              <a:buNone/>
              <a:defRPr/>
            </a:pPr>
            <a:endParaRPr lang="ko-KR" altLang="en-US" sz="1000" b="0" i="0">
              <a:solidFill>
                <a:schemeClr val="tx1"/>
              </a:solidFill>
              <a:effectLst/>
              <a:latin typeface="-apple-system"/>
            </a:endParaRPr>
          </a:p>
          <a:p>
            <a:pPr marL="0" indent="0">
              <a:buNone/>
              <a:defRPr/>
            </a:pPr>
            <a:r>
              <a:rPr lang="ko-KR" altLang="en-US" sz="2800" b="0" i="0">
                <a:solidFill>
                  <a:schemeClr val="tx1"/>
                </a:solidFill>
                <a:effectLst/>
                <a:latin typeface="-apple-system"/>
              </a:rPr>
              <a:t>  </a:t>
            </a:r>
            <a:r>
              <a:rPr lang="en-US" altLang="ko-KR" sz="2800" b="0" i="0">
                <a:solidFill>
                  <a:schemeClr val="tx1"/>
                </a:solidFill>
                <a:effectLst/>
                <a:latin typeface="-apple-system"/>
              </a:rPr>
              <a:t>- </a:t>
            </a:r>
            <a:r>
              <a:rPr lang="ko-KR" altLang="en-US" sz="2800" b="0" i="0">
                <a:solidFill>
                  <a:schemeClr val="tx1"/>
                </a:solidFill>
                <a:effectLst/>
                <a:latin typeface="-apple-system"/>
              </a:rPr>
              <a:t>하위 층 </a:t>
            </a:r>
            <a:r>
              <a:rPr lang="en-US" altLang="ko-KR" sz="2800" b="0" i="0">
                <a:solidFill>
                  <a:schemeClr val="tx1"/>
                </a:solidFill>
                <a:effectLst/>
                <a:latin typeface="-apple-system"/>
              </a:rPr>
              <a:t>: </a:t>
            </a:r>
            <a:r>
              <a:rPr lang="ko-KR" altLang="en-US" sz="2800" b="0" i="0">
                <a:solidFill>
                  <a:schemeClr val="tx1"/>
                </a:solidFill>
                <a:effectLst/>
                <a:latin typeface="-apple-system"/>
              </a:rPr>
              <a:t>에지</a:t>
            </a:r>
            <a:r>
              <a:rPr lang="en-US" altLang="ko-KR" sz="2800" b="0" i="0">
                <a:solidFill>
                  <a:schemeClr val="tx1"/>
                </a:solidFill>
                <a:effectLst/>
                <a:latin typeface="-apple-system"/>
              </a:rPr>
              <a:t>, </a:t>
            </a:r>
            <a:r>
              <a:rPr lang="ko-KR" altLang="en-US" sz="2800" b="0" i="0">
                <a:solidFill>
                  <a:schemeClr val="tx1"/>
                </a:solidFill>
                <a:effectLst/>
                <a:latin typeface="-apple-system"/>
              </a:rPr>
              <a:t>색깔</a:t>
            </a:r>
            <a:r>
              <a:rPr lang="en-US" altLang="ko-KR" sz="2800" b="0" i="0">
                <a:solidFill>
                  <a:schemeClr val="tx1"/>
                </a:solidFill>
                <a:effectLst/>
                <a:latin typeface="-apple-system"/>
              </a:rPr>
              <a:t>, </a:t>
            </a:r>
            <a:r>
              <a:rPr lang="ko-KR" altLang="en-US" sz="2800" b="0" i="0">
                <a:solidFill>
                  <a:schemeClr val="tx1"/>
                </a:solidFill>
                <a:effectLst/>
                <a:latin typeface="-apple-system"/>
              </a:rPr>
              <a:t>질감 등 지역적이고 매우 일반적인 특성 맵</a:t>
            </a:r>
            <a:endParaRPr lang="ko-KR" altLang="en-US" sz="2800" b="0" i="0">
              <a:solidFill>
                <a:schemeClr val="tx1"/>
              </a:solidFill>
              <a:effectLst/>
              <a:latin typeface="-apple-system"/>
            </a:endParaRPr>
          </a:p>
          <a:p>
            <a:pPr marL="0" indent="0">
              <a:buNone/>
              <a:defRPr/>
            </a:pPr>
            <a:r>
              <a:rPr lang="ko-KR" altLang="en-US" sz="2800" b="0" i="0">
                <a:solidFill>
                  <a:schemeClr val="tx1"/>
                </a:solidFill>
                <a:effectLst/>
                <a:latin typeface="-apple-system"/>
              </a:rPr>
              <a:t>  </a:t>
            </a:r>
            <a:r>
              <a:rPr lang="en-US" altLang="ko-KR" sz="2800" b="0" i="0">
                <a:solidFill>
                  <a:schemeClr val="tx1"/>
                </a:solidFill>
                <a:effectLst/>
                <a:latin typeface="-apple-system"/>
              </a:rPr>
              <a:t>- </a:t>
            </a:r>
            <a:r>
              <a:rPr lang="ko-KR" altLang="en-US" sz="2800" b="0" i="0">
                <a:solidFill>
                  <a:schemeClr val="tx1"/>
                </a:solidFill>
                <a:effectLst/>
                <a:latin typeface="-apple-system"/>
              </a:rPr>
              <a:t>상위 층 </a:t>
            </a:r>
            <a:r>
              <a:rPr lang="en-US" altLang="ko-KR" sz="2800" b="0" i="0">
                <a:solidFill>
                  <a:schemeClr val="tx1"/>
                </a:solidFill>
                <a:effectLst/>
                <a:latin typeface="-apple-system"/>
              </a:rPr>
              <a:t>: </a:t>
            </a:r>
            <a:r>
              <a:rPr lang="ko-KR" altLang="en-US" sz="2800" b="0" i="0">
                <a:solidFill>
                  <a:schemeClr val="tx1"/>
                </a:solidFill>
                <a:effectLst/>
                <a:latin typeface="-apple-system"/>
              </a:rPr>
              <a:t>강아지 눈</a:t>
            </a:r>
            <a:r>
              <a:rPr lang="en-US" altLang="ko-KR" sz="2800" b="0" i="0">
                <a:solidFill>
                  <a:schemeClr val="tx1"/>
                </a:solidFill>
                <a:effectLst/>
                <a:latin typeface="-apple-system"/>
              </a:rPr>
              <a:t>, </a:t>
            </a:r>
            <a:r>
              <a:rPr lang="ko-KR" altLang="en-US" sz="2800" b="0" i="0">
                <a:solidFill>
                  <a:schemeClr val="tx1"/>
                </a:solidFill>
                <a:effectLst/>
                <a:latin typeface="-apple-system"/>
              </a:rPr>
              <a:t>고양이 귀와 같은 좀 더 추상적인 개념</a:t>
            </a:r>
            <a:endParaRPr lang="ko-KR" altLang="en-US" sz="2800" b="0" i="0">
              <a:solidFill>
                <a:schemeClr val="tx1"/>
              </a:solidFill>
              <a:effectLst/>
              <a:latin typeface="-apple-system"/>
            </a:endParaRPr>
          </a:p>
          <a:p>
            <a:pPr lvl="0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설명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22218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7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rcRect l="3020" t="7280" b="9520"/>
          <a:stretch>
            <a:fillRect/>
          </a:stretch>
        </p:blipFill>
        <p:spPr>
          <a:xfrm>
            <a:off x="1350565" y="2672158"/>
            <a:ext cx="6050301" cy="1473994"/>
          </a:xfrm>
          <a:prstGeom prst="rect">
            <a:avLst/>
          </a:prstGeom>
          <a:ln w="28575">
            <a:solidFill>
              <a:srgbClr val="868686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5.3.1 </a:t>
            </a:r>
            <a:r>
              <a:rPr lang="ko-KR" altLang="en-US"/>
              <a:t>특성 추출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VGG16</a:t>
            </a:r>
            <a:r>
              <a:rPr lang="ko-KR" altLang="en-US"/>
              <a:t> 모델 만들기</a:t>
            </a:r>
            <a:endParaRPr lang="ko-KR" altLang="en-US"/>
          </a:p>
        </p:txBody>
      </p:sp>
      <p:sp>
        <p:nvSpPr>
          <p:cNvPr id="6" name=""/>
          <p:cNvSpPr/>
          <p:nvPr/>
        </p:nvSpPr>
        <p:spPr>
          <a:xfrm>
            <a:off x="3530597" y="3267075"/>
            <a:ext cx="2222502" cy="285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cxnSp>
        <p:nvCxnSpPr>
          <p:cNvPr id="7" name=""/>
          <p:cNvCxnSpPr>
            <a:stCxn id="6" idx="3"/>
          </p:cNvCxnSpPr>
          <p:nvPr/>
        </p:nvCxnSpPr>
        <p:spPr>
          <a:xfrm flipV="1">
            <a:off x="5753099" y="3130550"/>
            <a:ext cx="2565401" cy="279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"/>
          <p:cNvSpPr txBox="1"/>
          <p:nvPr/>
        </p:nvSpPr>
        <p:spPr>
          <a:xfrm>
            <a:off x="8343900" y="2785745"/>
            <a:ext cx="2984500" cy="6432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weights : </a:t>
            </a:r>
            <a:r>
              <a:rPr lang="ko-KR" altLang="en-US"/>
              <a:t>모델을 초기화할 가중치 체크포인트를 지정</a:t>
            </a:r>
            <a:endParaRPr lang="ko-KR" altLang="en-US"/>
          </a:p>
        </p:txBody>
      </p:sp>
      <p:sp>
        <p:nvSpPr>
          <p:cNvPr id="10" name=""/>
          <p:cNvSpPr/>
          <p:nvPr/>
        </p:nvSpPr>
        <p:spPr>
          <a:xfrm>
            <a:off x="3536945" y="3571875"/>
            <a:ext cx="2222501" cy="26035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1" name=""/>
          <p:cNvCxnSpPr/>
          <p:nvPr/>
        </p:nvCxnSpPr>
        <p:spPr>
          <a:xfrm>
            <a:off x="5740400" y="3702050"/>
            <a:ext cx="2616200" cy="3683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"/>
          <p:cNvSpPr txBox="1"/>
          <p:nvPr/>
        </p:nvSpPr>
        <p:spPr>
          <a:xfrm>
            <a:off x="8381997" y="3793489"/>
            <a:ext cx="2984500" cy="909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include_top :</a:t>
            </a:r>
            <a:r>
              <a:rPr lang="ko-KR" altLang="en-US"/>
              <a:t> 네트워크의 최상위 완전 연결 분류기 포함 여부</a:t>
            </a:r>
            <a:endParaRPr lang="ko-KR" altLang="en-US"/>
          </a:p>
        </p:txBody>
      </p:sp>
      <p:sp>
        <p:nvSpPr>
          <p:cNvPr id="13" name=""/>
          <p:cNvSpPr/>
          <p:nvPr/>
        </p:nvSpPr>
        <p:spPr>
          <a:xfrm>
            <a:off x="3524245" y="3841750"/>
            <a:ext cx="3187702" cy="26035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4" name=""/>
          <p:cNvCxnSpPr>
            <a:endCxn id="18" idx="0"/>
          </p:cNvCxnSpPr>
          <p:nvPr/>
        </p:nvCxnSpPr>
        <p:spPr>
          <a:xfrm rot="5400000">
            <a:off x="4686299" y="4432295"/>
            <a:ext cx="869950" cy="22225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"/>
          <p:cNvSpPr txBox="1"/>
          <p:nvPr/>
        </p:nvSpPr>
        <p:spPr>
          <a:xfrm>
            <a:off x="3530596" y="4987293"/>
            <a:ext cx="2984500" cy="640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input_shape : </a:t>
            </a:r>
            <a:r>
              <a:rPr lang="ko-KR" altLang="en-US"/>
              <a:t>네트워크에 주입할 이미지 텐서의 크기</a:t>
            </a:r>
            <a:endParaRPr lang="ko-KR" altLang="en-US"/>
          </a:p>
        </p:txBody>
      </p:sp>
      <p:sp>
        <p:nvSpPr>
          <p:cNvPr id="16" name=""/>
          <p:cNvSpPr/>
          <p:nvPr/>
        </p:nvSpPr>
        <p:spPr>
          <a:xfrm>
            <a:off x="8302625" y="2771775"/>
            <a:ext cx="2984500" cy="6572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"/>
          <p:cNvSpPr/>
          <p:nvPr/>
        </p:nvSpPr>
        <p:spPr>
          <a:xfrm>
            <a:off x="8350246" y="3800475"/>
            <a:ext cx="2768600" cy="89534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3448045" y="4978399"/>
            <a:ext cx="3124201" cy="67945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0" name="설명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21359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68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5.3.1 </a:t>
            </a:r>
            <a:r>
              <a:rPr lang="ko-KR" altLang="en-US"/>
              <a:t>특성 추출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90575" y="1825625"/>
            <a:ext cx="6438899" cy="4351338"/>
          </a:xfrm>
        </p:spPr>
        <p:txBody>
          <a:bodyPr/>
          <a:lstStyle/>
          <a:p>
            <a:pPr>
              <a:buNone/>
              <a:defRPr/>
            </a:pPr>
            <a:endParaRPr lang="en-US" altLang="ko-KR" sz="2600"/>
          </a:p>
          <a:p>
            <a:pPr>
              <a:defRPr/>
            </a:pPr>
            <a:r>
              <a:rPr lang="en-US" altLang="ko-KR"/>
              <a:t>VGG16</a:t>
            </a:r>
            <a:r>
              <a:rPr lang="ko-KR" altLang="en-US"/>
              <a:t> 합성곱 기반 층의 자세한 구조</a:t>
            </a:r>
            <a:endParaRPr lang="ko-KR" altLang="en-US"/>
          </a:p>
          <a:p>
            <a:pPr>
              <a:defRPr/>
            </a:pPr>
            <a:endParaRPr lang="ko-KR" altLang="en-US" sz="2600"/>
          </a:p>
          <a:p>
            <a:pPr>
              <a:buNone/>
              <a:defRPr/>
            </a:pPr>
            <a:r>
              <a:rPr lang="ko-KR" altLang="en-US" sz="2600"/>
              <a:t> </a:t>
            </a:r>
            <a:r>
              <a:rPr lang="en-US" altLang="ko-KR" sz="2400"/>
              <a:t>-</a:t>
            </a:r>
            <a:r>
              <a:rPr lang="ko-KR" altLang="en-US" sz="2400"/>
              <a:t> 이 구조는 앞에서 보았던 간단한 컨브넷과 비슷함</a:t>
            </a:r>
            <a:endParaRPr lang="ko-KR" altLang="en-US" sz="2400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92975" y="283128"/>
            <a:ext cx="4178300" cy="6291742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11" name="설명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0516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8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5.3.1 </a:t>
            </a:r>
            <a:r>
              <a:rPr lang="ko-KR" altLang="en-US"/>
              <a:t>특성 추출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66738"/>
          </a:xfrm>
        </p:spPr>
        <p:txBody>
          <a:bodyPr/>
          <a:lstStyle/>
          <a:p>
            <a:pPr>
              <a:defRPr/>
            </a:pPr>
            <a:r>
              <a:rPr lang="ko-KR" altLang="en-US" sz="3000"/>
              <a:t>완전 연결 층을 놓을 시점에서 두 가지 방식이 가능</a:t>
            </a:r>
            <a:endParaRPr lang="ko-KR" altLang="en-US" sz="3000"/>
          </a:p>
          <a:p>
            <a:pPr>
              <a:buNone/>
              <a:defRPr/>
            </a:pPr>
            <a:endParaRPr lang="en-US" altLang="ko-KR" sz="2500"/>
          </a:p>
          <a:p>
            <a:pPr>
              <a:buNone/>
              <a:defRPr/>
            </a:pPr>
            <a:endParaRPr lang="ko-KR" altLang="en-US" sz="2500"/>
          </a:p>
        </p:txBody>
      </p:sp>
      <p:sp>
        <p:nvSpPr>
          <p:cNvPr id="5" name=""/>
          <p:cNvSpPr txBox="1"/>
          <p:nvPr/>
        </p:nvSpPr>
        <p:spPr>
          <a:xfrm>
            <a:off x="876299" y="2711448"/>
            <a:ext cx="5219701" cy="326834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buNone/>
              <a:defRPr/>
            </a:pPr>
            <a:r>
              <a:rPr lang="ko-KR" altLang="en-US" sz="2400"/>
              <a:t>데이터 증식을 사용하지 않은 빠른 특성 추출</a:t>
            </a:r>
            <a:endParaRPr lang="ko-KR" altLang="en-US" sz="2400"/>
          </a:p>
          <a:p>
            <a:pPr>
              <a:buNone/>
              <a:defRPr/>
            </a:pPr>
            <a:endParaRPr lang="en-US" altLang="ko-KR" sz="2300"/>
          </a:p>
          <a:p>
            <a:pPr>
              <a:buNone/>
              <a:defRPr/>
            </a:pPr>
            <a:r>
              <a:rPr lang="ko-KR" altLang="en-US" sz="2300"/>
              <a:t> 새로운 데이터셋에서 합성곱 기반층을 실행하고 출력을 넘파이 배열로 디스크에 저장한다</a:t>
            </a:r>
            <a:r>
              <a:rPr lang="en-US" altLang="ko-KR" sz="2300"/>
              <a:t>.</a:t>
            </a:r>
            <a:r>
              <a:rPr lang="ko-KR" altLang="en-US" sz="2300"/>
              <a:t> 그다음 이 데이터를 독립된 완전 연결 분류기에 입력으로 사용</a:t>
            </a:r>
            <a:endParaRPr lang="ko-KR" altLang="en-US" sz="2300"/>
          </a:p>
          <a:p>
            <a:pPr>
              <a:buNone/>
              <a:defRPr/>
            </a:pPr>
            <a:endParaRPr lang="ko-KR" altLang="en-US" sz="2300" i="0"/>
          </a:p>
        </p:txBody>
      </p:sp>
      <p:sp>
        <p:nvSpPr>
          <p:cNvPr id="6" name=""/>
          <p:cNvSpPr txBox="1"/>
          <p:nvPr/>
        </p:nvSpPr>
        <p:spPr>
          <a:xfrm>
            <a:off x="6095998" y="2765426"/>
            <a:ext cx="5334002" cy="24999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  <a:defRPr/>
            </a:pPr>
            <a:endParaRPr lang="ko-KR" altLang="en-US" sz="300"/>
          </a:p>
          <a:p>
            <a:pPr algn="ctr">
              <a:buNone/>
              <a:defRPr/>
            </a:pPr>
            <a:r>
              <a:rPr lang="ko-KR" altLang="en-US" sz="2400"/>
              <a:t>데이터 증식을 사용한 특성 추출</a:t>
            </a:r>
            <a:endParaRPr lang="ko-KR" altLang="en-US" sz="2400"/>
          </a:p>
          <a:p>
            <a:pPr>
              <a:buNone/>
              <a:defRPr/>
            </a:pPr>
            <a:endParaRPr lang="ko-KR" altLang="en-US" sz="2300"/>
          </a:p>
          <a:p>
            <a:pPr>
              <a:buNone/>
              <a:defRPr/>
            </a:pPr>
            <a:r>
              <a:rPr lang="ko-KR" altLang="en-US" sz="1600"/>
              <a:t> </a:t>
            </a:r>
            <a:endParaRPr lang="ko-KR" altLang="en-US" sz="1600"/>
          </a:p>
          <a:p>
            <a:pPr>
              <a:buNone/>
              <a:defRPr/>
            </a:pPr>
            <a:r>
              <a:rPr lang="ko-KR" altLang="en-US" sz="2300"/>
              <a:t>준비한 모델(conv_base) 위에 Dense 층을 쌓아 확장한다</a:t>
            </a:r>
            <a:r>
              <a:rPr lang="en-US" altLang="ko-KR" sz="2300"/>
              <a:t>.</a:t>
            </a:r>
            <a:r>
              <a:rPr lang="ko-KR" altLang="en-US" sz="2300"/>
              <a:t> 그다음 입력 데이터에서 엔드 투 엔드로 전체 모델을 실행한다</a:t>
            </a:r>
            <a:r>
              <a:rPr lang="en-US" altLang="ko-KR" sz="2300"/>
              <a:t>.</a:t>
            </a:r>
            <a:endParaRPr lang="en-US" altLang="ko-KR" sz="2300"/>
          </a:p>
        </p:txBody>
      </p:sp>
      <p:sp>
        <p:nvSpPr>
          <p:cNvPr id="7" name=""/>
          <p:cNvSpPr/>
          <p:nvPr/>
        </p:nvSpPr>
        <p:spPr>
          <a:xfrm>
            <a:off x="838200" y="2533650"/>
            <a:ext cx="10528300" cy="3619500"/>
          </a:xfrm>
          <a:prstGeom prst="rect">
            <a:avLst/>
          </a:prstGeom>
          <a:noFill/>
          <a:ln w="28575">
            <a:solidFill>
              <a:schemeClr val="bg2">
                <a:lumMod val="7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cxnSp>
        <p:nvCxnSpPr>
          <p:cNvPr id="8" name=""/>
          <p:cNvCxnSpPr/>
          <p:nvPr/>
        </p:nvCxnSpPr>
        <p:spPr>
          <a:xfrm flipV="1">
            <a:off x="850899" y="3562350"/>
            <a:ext cx="10553701" cy="12700"/>
          </a:xfrm>
          <a:prstGeom prst="line">
            <a:avLst/>
          </a:prstGeom>
          <a:ln w="28575">
            <a:solidFill>
              <a:schemeClr val="bg2">
                <a:lumMod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"/>
          <p:cNvCxnSpPr>
            <a:stCxn id="7" idx="0"/>
            <a:endCxn id="7" idx="2"/>
          </p:cNvCxnSpPr>
          <p:nvPr/>
        </p:nvCxnSpPr>
        <p:spPr>
          <a:xfrm rot="16200000" flipH="1">
            <a:off x="4292600" y="4343400"/>
            <a:ext cx="3619500" cy="0"/>
          </a:xfrm>
          <a:prstGeom prst="line">
            <a:avLst/>
          </a:prstGeom>
          <a:ln w="28575">
            <a:solidFill>
              <a:schemeClr val="bg2">
                <a:lumMod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설명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5125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2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5.3.1 </a:t>
            </a:r>
            <a:r>
              <a:rPr lang="ko-KR" altLang="en-US"/>
              <a:t>특성 추출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데이터 증식을 사용하지 않는 빠른 특성 추출</a:t>
            </a:r>
            <a:endParaRPr lang="ko-KR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33641" y="2454275"/>
            <a:ext cx="7383581" cy="3603779"/>
          </a:xfrm>
          <a:prstGeom prst="rect">
            <a:avLst/>
          </a:prstGeom>
          <a:ln w="28575">
            <a:solidFill>
              <a:srgbClr val="868686"/>
            </a:solidFill>
          </a:ln>
        </p:spPr>
      </p:pic>
      <p:cxnSp>
        <p:nvCxnSpPr>
          <p:cNvPr id="6" name=""/>
          <p:cNvCxnSpPr/>
          <p:nvPr/>
        </p:nvCxnSpPr>
        <p:spPr>
          <a:xfrm>
            <a:off x="2459568" y="3725333"/>
            <a:ext cx="6451599" cy="23283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"/>
          <p:cNvCxnSpPr/>
          <p:nvPr/>
        </p:nvCxnSpPr>
        <p:spPr>
          <a:xfrm>
            <a:off x="2453217" y="4142315"/>
            <a:ext cx="4457700" cy="8467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"/>
          <p:cNvSpPr txBox="1"/>
          <p:nvPr/>
        </p:nvSpPr>
        <p:spPr>
          <a:xfrm>
            <a:off x="2922904" y="6165849"/>
            <a:ext cx="6346192" cy="36639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2</a:t>
            </a:r>
            <a:r>
              <a:rPr lang="ko-KR" altLang="en-US"/>
              <a:t>개의 </a:t>
            </a:r>
            <a:r>
              <a:rPr lang="en-US" altLang="ko-KR"/>
              <a:t>Dense</a:t>
            </a:r>
            <a:r>
              <a:rPr lang="ko-KR" altLang="en-US"/>
              <a:t> 층만 처리하면 되기 때문에 훈련이 매우 빠름</a:t>
            </a:r>
            <a:endParaRPr lang="ko-KR" altLang="en-US"/>
          </a:p>
        </p:txBody>
      </p:sp>
      <p:pic>
        <p:nvPicPr>
          <p:cNvPr id="10" name="설명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25375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0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5.3.1 </a:t>
            </a:r>
            <a:r>
              <a:rPr lang="ko-KR" altLang="en-US"/>
              <a:t>특성 추출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36769" cy="594255"/>
          </a:xfrm>
        </p:spPr>
        <p:txBody>
          <a:bodyPr/>
          <a:lstStyle/>
          <a:p>
            <a:pPr>
              <a:defRPr/>
            </a:pPr>
            <a:r>
              <a:rPr lang="ko-KR" altLang="en-US"/>
              <a:t>훈련 손실과 정확도 곡선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8480" y="2432050"/>
            <a:ext cx="5197519" cy="3441116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2479678"/>
            <a:ext cx="5104816" cy="3397250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984249" y="5966883"/>
            <a:ext cx="10445750" cy="64156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 약 </a:t>
            </a:r>
            <a:r>
              <a:rPr lang="en-US" altLang="ko-KR"/>
              <a:t>90%</a:t>
            </a:r>
            <a:r>
              <a:rPr lang="ko-KR" altLang="en-US"/>
              <a:t>의 검증 정확도에 도달</a:t>
            </a:r>
            <a:endParaRPr lang="ko-KR" altLang="en-US"/>
          </a:p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 많은 비율로 드롭아웃을 사용했음에도 과대적합이 발생 </a:t>
            </a:r>
            <a:r>
              <a:rPr lang="en-US" altLang="ko-KR"/>
              <a:t>-&gt;</a:t>
            </a:r>
            <a:r>
              <a:rPr lang="ko-KR" altLang="en-US"/>
              <a:t> 데이터 증식을 사용하지 않았기</a:t>
            </a:r>
            <a:r>
              <a:rPr lang="en-US" altLang="ko-KR"/>
              <a:t> </a:t>
            </a:r>
            <a:r>
              <a:rPr lang="ko-KR" altLang="en-US"/>
              <a:t>때문</a:t>
            </a:r>
            <a:endParaRPr lang="ko-KR" altLang="en-US"/>
          </a:p>
        </p:txBody>
      </p:sp>
      <p:pic>
        <p:nvPicPr>
          <p:cNvPr id="8" name="설명">
            <a:hlinkClick r:id="" action="ppaction://media"/>
          </p:cNvPr>
          <p:cNvPicPr>
            <a:picLocks noRot="1"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10820400" y="548640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21750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8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1203</ep:Words>
  <ep:PresentationFormat>와이드스크린</ep:PresentationFormat>
  <ep:Paragraphs>167</ep:Paragraphs>
  <ep:Slides>35</ep:Slides>
  <ep:Notes>0</ep:Notes>
  <ep:TotalTime>0</ep:TotalTime>
  <ep:HiddenSlides>0</ep:HiddenSlides>
  <ep:MMClips>35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ep:HeadingPairs>
  <ep:TitlesOfParts>
    <vt:vector size="36" baseType="lpstr">
      <vt:lpstr>Office 테마</vt:lpstr>
      <vt:lpstr>5.3 사전 훈련된 컨브넷 사용하기  5.4 컨브넷 학습 시각화</vt:lpstr>
      <vt:lpstr>5.3 사전 훈련된 컨브넷 사용하기</vt:lpstr>
      <vt:lpstr>5.3.1 특성 추출</vt:lpstr>
      <vt:lpstr>5.3.1 특성 추출</vt:lpstr>
      <vt:lpstr>5.3.1 특성 추출</vt:lpstr>
      <vt:lpstr>5.3.1 특성 추출</vt:lpstr>
      <vt:lpstr>5.3.1 특성 추출</vt:lpstr>
      <vt:lpstr>5.3.1 특성 추출</vt:lpstr>
      <vt:lpstr>5.3.1 특성 추출</vt:lpstr>
      <vt:lpstr>5.3.1 특성 추출</vt:lpstr>
      <vt:lpstr>5.3.1 특성 추출</vt:lpstr>
      <vt:lpstr>5.3.2 미세 조정</vt:lpstr>
      <vt:lpstr>5.3.2 미세 조정</vt:lpstr>
      <vt:lpstr>5.3.2 미세 조정</vt:lpstr>
      <vt:lpstr>5.3.2 미세 조정</vt:lpstr>
      <vt:lpstr>5.3.3 정리</vt:lpstr>
      <vt:lpstr>5.4 컨브넷 학습 시각화</vt:lpstr>
      <vt:lpstr>5.4.1 중간층의 활성화 시각화하기</vt:lpstr>
      <vt:lpstr>5.4.1 중간층의 활성화 시각화하기</vt:lpstr>
      <vt:lpstr>5.4.1 중간층의 활성화 시각화하기</vt:lpstr>
      <vt:lpstr>5.4.1 중간층의 활성화 시각화하기</vt:lpstr>
      <vt:lpstr>5.4.1 중간층의 활성화 시각화하기</vt:lpstr>
      <vt:lpstr>5.4.1 중간층의 활성화 시각화하기</vt:lpstr>
      <vt:lpstr>5.4.1 중간층의 활성화 시각화하기</vt:lpstr>
      <vt:lpstr>5.4.1 중간층의 활성화 시각화하기</vt:lpstr>
      <vt:lpstr>5.4.2 컨브넷 필터 시각화하기</vt:lpstr>
      <vt:lpstr>5.4.2 컨브넷 필터 시각화하기</vt:lpstr>
      <vt:lpstr>5.4.2 컨브넷 필터 시각화하기</vt:lpstr>
      <vt:lpstr>5.4.2 컨브넷 필터 시각화하기</vt:lpstr>
      <vt:lpstr>5.4.2 컨브넷 필터 시각화하기</vt:lpstr>
      <vt:lpstr>5.4.3 클래스 활성화의 히트맵 시각화하기</vt:lpstr>
      <vt:lpstr>5.4.3 클래스 활성화의 히트맵 시각화하기</vt:lpstr>
      <vt:lpstr>5.4.3 클래스 활성화의 히트맵 시각화하기</vt:lpstr>
      <vt:lpstr>5.4.3 클래스 활성화의 히트맵 시각화하기</vt:lpstr>
      <vt:lpstr>5.5 요약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2021-01-06T06:04:57.000</dcterms:created>
  <dc:creator>곽윤하</dc:creator>
  <cp:lastModifiedBy>Yoonha</cp:lastModifiedBy>
  <dcterms:modified xsi:type="dcterms:W3CDTF">2021-01-08T11:17:56.132</dcterms:modified>
  <cp:revision>195</cp:revision>
  <dc:title>5.3 사전 훈련된 컨브넷 사용하기</dc:title>
  <cp:version>0906.0100.01</cp:version>
</cp:coreProperties>
</file>